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86" r:id="rId6"/>
    <p:sldId id="329" r:id="rId7"/>
    <p:sldId id="330" r:id="rId8"/>
    <p:sldId id="331" r:id="rId9"/>
    <p:sldId id="332" r:id="rId10"/>
    <p:sldId id="333" r:id="rId11"/>
    <p:sldId id="334" r:id="rId1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3C78"/>
    <a:srgbClr val="178FCF"/>
    <a:srgbClr val="E60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85415-6C3C-4892-A582-13C323DB8DA4}" v="183" dt="2023-02-01T14:45:32.867"/>
    <p1510:client id="{656B24DE-929B-12C6-73FD-D79867B59FF4}" v="6" dt="2023-02-02T07:25:13.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35A61-53F2-4724-AC3A-C0BA71D3B56A}" type="datetimeFigureOut">
              <a:rPr lang="cs-CZ" smtClean="0"/>
              <a:t>02.02.2023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36574-84F8-40CA-8302-C2E5582BA476}" type="slidenum">
              <a:rPr lang="cs-CZ" smtClean="0"/>
              <a:t>‹#›</a:t>
            </a:fld>
            <a:endParaRPr lang="cs-CZ"/>
          </a:p>
        </p:txBody>
      </p:sp>
    </p:spTree>
    <p:extLst>
      <p:ext uri="{BB962C8B-B14F-4D97-AF65-F5344CB8AC3E}">
        <p14:creationId xmlns:p14="http://schemas.microsoft.com/office/powerpoint/2010/main" val="254322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395536" y="2805778"/>
            <a:ext cx="7988424" cy="541883"/>
          </a:xfrm>
        </p:spPr>
        <p:txBody>
          <a:bodyPr>
            <a:normAutofit/>
          </a:bodyPr>
          <a:lstStyle>
            <a:lvl1pPr>
              <a:defRPr sz="3500"/>
            </a:lvl1pPr>
          </a:lstStyle>
          <a:p>
            <a:r>
              <a:rPr lang="cs-CZ"/>
              <a:t>Úvodní </a:t>
            </a:r>
            <a:r>
              <a:rPr lang="cs-CZ" err="1"/>
              <a:t>slide</a:t>
            </a:r>
            <a:endParaRPr lang="cs-CZ"/>
          </a:p>
        </p:txBody>
      </p:sp>
      <p:sp>
        <p:nvSpPr>
          <p:cNvPr id="3" name="Podnadpis 2"/>
          <p:cNvSpPr>
            <a:spLocks noGrp="1"/>
          </p:cNvSpPr>
          <p:nvPr>
            <p:ph type="subTitle" idx="1" hasCustomPrompt="1"/>
          </p:nvPr>
        </p:nvSpPr>
        <p:spPr>
          <a:xfrm>
            <a:off x="395536" y="3364700"/>
            <a:ext cx="7992888" cy="359178"/>
          </a:xfrm>
        </p:spPr>
        <p:txBody>
          <a:bodyPr>
            <a:normAutofit/>
          </a:bodyPr>
          <a:lstStyle>
            <a:lvl1pPr marL="0" indent="0" algn="l">
              <a:buNone/>
              <a:defRPr sz="2000" b="0" baseline="0">
                <a:solidFill>
                  <a:srgbClr val="E600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podnadpis</a:t>
            </a:r>
          </a:p>
        </p:txBody>
      </p:sp>
      <p:pic>
        <p:nvPicPr>
          <p:cNvPr id="5" name="Picture 2" descr="T:\Czech Tourism\_loga\Czechtourism\Sablona\CzT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4650444"/>
            <a:ext cx="1561024" cy="24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9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2088232"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8" name="Zástupný symbol pro obsah 2"/>
          <p:cNvSpPr>
            <a:spLocks noGrp="1"/>
          </p:cNvSpPr>
          <p:nvPr>
            <p:ph idx="15"/>
          </p:nvPr>
        </p:nvSpPr>
        <p:spPr>
          <a:xfrm>
            <a:off x="2505674" y="195486"/>
            <a:ext cx="2088232" cy="1350000"/>
          </a:xfrm>
        </p:spPr>
        <p:txBody>
          <a:bodyPr/>
          <a:lstStyle/>
          <a:p>
            <a:pPr lvl="0"/>
            <a:r>
              <a:rPr lang="cs-CZ"/>
              <a:t>Po kliknutí můžete upravovat styly textu v předloze.</a:t>
            </a:r>
          </a:p>
          <a:p>
            <a:pPr lvl="1"/>
            <a:r>
              <a:rPr lang="cs-CZ"/>
              <a:t>Druhá úroveň</a:t>
            </a:r>
          </a:p>
        </p:txBody>
      </p:sp>
      <p:sp>
        <p:nvSpPr>
          <p:cNvPr id="19" name="Zástupný symbol pro obsah 2"/>
          <p:cNvSpPr>
            <a:spLocks noGrp="1"/>
          </p:cNvSpPr>
          <p:nvPr>
            <p:ph idx="16"/>
          </p:nvPr>
        </p:nvSpPr>
        <p:spPr>
          <a:xfrm>
            <a:off x="4592081" y="195487"/>
            <a:ext cx="2088232" cy="1350000"/>
          </a:xfrm>
        </p:spPr>
        <p:txBody>
          <a:bodyPr/>
          <a:lstStyle/>
          <a:p>
            <a:pPr lvl="0"/>
            <a:r>
              <a:rPr lang="cs-CZ"/>
              <a:t>Po kliknutí můžete upravovat styly textu v předloze.</a:t>
            </a:r>
          </a:p>
          <a:p>
            <a:pPr lvl="1"/>
            <a:r>
              <a:rPr lang="cs-CZ"/>
              <a:t>Druhá úroveň</a:t>
            </a:r>
          </a:p>
        </p:txBody>
      </p:sp>
      <p:sp>
        <p:nvSpPr>
          <p:cNvPr id="20" name="Zástupný symbol pro obsah 2"/>
          <p:cNvSpPr>
            <a:spLocks noGrp="1"/>
          </p:cNvSpPr>
          <p:nvPr>
            <p:ph idx="17"/>
          </p:nvPr>
        </p:nvSpPr>
        <p:spPr>
          <a:xfrm>
            <a:off x="6702219" y="195486"/>
            <a:ext cx="2088232" cy="1350000"/>
          </a:xfrm>
        </p:spPr>
        <p:txBody>
          <a:bodyPr/>
          <a:lstStyle/>
          <a:p>
            <a:pPr lvl="0"/>
            <a:r>
              <a:rPr lang="cs-CZ"/>
              <a:t>Po kliknutí můžete upravovat styly textu v předloze.</a:t>
            </a:r>
          </a:p>
          <a:p>
            <a:pPr lvl="1"/>
            <a:r>
              <a:rPr lang="cs-CZ"/>
              <a:t>Druhá úroveň</a:t>
            </a:r>
          </a:p>
        </p:txBody>
      </p:sp>
      <p:sp>
        <p:nvSpPr>
          <p:cNvPr id="21" name="Zástupný symbol pro obsah 2"/>
          <p:cNvSpPr>
            <a:spLocks noGrp="1"/>
          </p:cNvSpPr>
          <p:nvPr>
            <p:ph idx="18"/>
          </p:nvPr>
        </p:nvSpPr>
        <p:spPr>
          <a:xfrm>
            <a:off x="395536" y="1545637"/>
            <a:ext cx="2088232" cy="1350000"/>
          </a:xfrm>
        </p:spPr>
        <p:txBody>
          <a:bodyPr/>
          <a:lstStyle/>
          <a:p>
            <a:pPr lvl="0"/>
            <a:r>
              <a:rPr lang="cs-CZ"/>
              <a:t>Po kliknutí můžete upravovat styly textu v předloze.</a:t>
            </a:r>
          </a:p>
          <a:p>
            <a:pPr lvl="1"/>
            <a:r>
              <a:rPr lang="cs-CZ"/>
              <a:t>Druhá úroveň</a:t>
            </a:r>
          </a:p>
        </p:txBody>
      </p:sp>
      <p:sp>
        <p:nvSpPr>
          <p:cNvPr id="22" name="Zástupný symbol pro obsah 2"/>
          <p:cNvSpPr>
            <a:spLocks noGrp="1"/>
          </p:cNvSpPr>
          <p:nvPr>
            <p:ph idx="19"/>
          </p:nvPr>
        </p:nvSpPr>
        <p:spPr>
          <a:xfrm>
            <a:off x="2505674" y="1545636"/>
            <a:ext cx="2088232" cy="1350000"/>
          </a:xfrm>
        </p:spPr>
        <p:txBody>
          <a:bodyPr/>
          <a:lstStyle/>
          <a:p>
            <a:pPr lvl="0"/>
            <a:r>
              <a:rPr lang="cs-CZ"/>
              <a:t>Po kliknutí můžete upravovat styly textu v předloze.</a:t>
            </a:r>
          </a:p>
          <a:p>
            <a:pPr lvl="1"/>
            <a:r>
              <a:rPr lang="cs-CZ"/>
              <a:t>Druhá úroveň</a:t>
            </a:r>
          </a:p>
        </p:txBody>
      </p:sp>
      <p:sp>
        <p:nvSpPr>
          <p:cNvPr id="23" name="Zástupný symbol pro obsah 2"/>
          <p:cNvSpPr>
            <a:spLocks noGrp="1"/>
          </p:cNvSpPr>
          <p:nvPr>
            <p:ph idx="20"/>
          </p:nvPr>
        </p:nvSpPr>
        <p:spPr>
          <a:xfrm>
            <a:off x="4592081" y="1545637"/>
            <a:ext cx="2088232" cy="1350000"/>
          </a:xfrm>
        </p:spPr>
        <p:txBody>
          <a:bodyPr/>
          <a:lstStyle/>
          <a:p>
            <a:pPr lvl="0"/>
            <a:r>
              <a:rPr lang="cs-CZ"/>
              <a:t>Po kliknutí můžete upravovat styly textu v předloze.</a:t>
            </a:r>
          </a:p>
          <a:p>
            <a:pPr lvl="1"/>
            <a:r>
              <a:rPr lang="cs-CZ"/>
              <a:t>Druhá úroveň</a:t>
            </a:r>
          </a:p>
        </p:txBody>
      </p:sp>
      <p:sp>
        <p:nvSpPr>
          <p:cNvPr id="24" name="Zástupný symbol pro obsah 2"/>
          <p:cNvSpPr>
            <a:spLocks noGrp="1"/>
          </p:cNvSpPr>
          <p:nvPr>
            <p:ph idx="21"/>
          </p:nvPr>
        </p:nvSpPr>
        <p:spPr>
          <a:xfrm>
            <a:off x="6702219" y="1545636"/>
            <a:ext cx="2088232" cy="1350000"/>
          </a:xfrm>
        </p:spPr>
        <p:txBody>
          <a:bodyPr/>
          <a:lstStyle/>
          <a:p>
            <a:pPr lvl="0"/>
            <a:r>
              <a:rPr lang="cs-CZ"/>
              <a:t>Po kliknutí můžete upravovat styly textu v předloze.</a:t>
            </a:r>
          </a:p>
          <a:p>
            <a:pPr lvl="1"/>
            <a:r>
              <a:rPr lang="cs-CZ"/>
              <a:t>Druhá úroveň</a:t>
            </a:r>
          </a:p>
        </p:txBody>
      </p:sp>
      <p:sp>
        <p:nvSpPr>
          <p:cNvPr id="25" name="Zástupný symbol pro obsah 2"/>
          <p:cNvSpPr>
            <a:spLocks noGrp="1"/>
          </p:cNvSpPr>
          <p:nvPr>
            <p:ph idx="22"/>
          </p:nvPr>
        </p:nvSpPr>
        <p:spPr>
          <a:xfrm>
            <a:off x="395536" y="2895787"/>
            <a:ext cx="2088232" cy="1350000"/>
          </a:xfrm>
        </p:spPr>
        <p:txBody>
          <a:bodyPr/>
          <a:lstStyle/>
          <a:p>
            <a:pPr lvl="0"/>
            <a:r>
              <a:rPr lang="cs-CZ"/>
              <a:t>Po kliknutí můžete upravovat styly textu v předloze.</a:t>
            </a:r>
          </a:p>
          <a:p>
            <a:pPr lvl="1"/>
            <a:r>
              <a:rPr lang="cs-CZ"/>
              <a:t>Druhá úroveň</a:t>
            </a:r>
          </a:p>
        </p:txBody>
      </p:sp>
      <p:sp>
        <p:nvSpPr>
          <p:cNvPr id="26" name="Zástupný symbol pro obsah 2"/>
          <p:cNvSpPr>
            <a:spLocks noGrp="1"/>
          </p:cNvSpPr>
          <p:nvPr>
            <p:ph idx="23"/>
          </p:nvPr>
        </p:nvSpPr>
        <p:spPr>
          <a:xfrm>
            <a:off x="2505674" y="2895786"/>
            <a:ext cx="2088232" cy="1350000"/>
          </a:xfrm>
        </p:spPr>
        <p:txBody>
          <a:bodyPr/>
          <a:lstStyle/>
          <a:p>
            <a:pPr lvl="0"/>
            <a:r>
              <a:rPr lang="cs-CZ"/>
              <a:t>Po kliknutí můžete upravovat styly textu v předloze.</a:t>
            </a:r>
          </a:p>
          <a:p>
            <a:pPr lvl="1"/>
            <a:r>
              <a:rPr lang="cs-CZ"/>
              <a:t>Druhá úroveň</a:t>
            </a:r>
          </a:p>
        </p:txBody>
      </p:sp>
      <p:sp>
        <p:nvSpPr>
          <p:cNvPr id="27" name="Zástupný symbol pro obsah 2"/>
          <p:cNvSpPr>
            <a:spLocks noGrp="1"/>
          </p:cNvSpPr>
          <p:nvPr>
            <p:ph idx="24"/>
          </p:nvPr>
        </p:nvSpPr>
        <p:spPr>
          <a:xfrm>
            <a:off x="4592081" y="2895787"/>
            <a:ext cx="2088232" cy="1350000"/>
          </a:xfrm>
        </p:spPr>
        <p:txBody>
          <a:bodyPr/>
          <a:lstStyle/>
          <a:p>
            <a:pPr lvl="0"/>
            <a:r>
              <a:rPr lang="cs-CZ"/>
              <a:t>Po kliknutí můžete upravovat styly textu v předloze.</a:t>
            </a:r>
          </a:p>
          <a:p>
            <a:pPr lvl="1"/>
            <a:r>
              <a:rPr lang="cs-CZ"/>
              <a:t>Druhá úroveň</a:t>
            </a:r>
          </a:p>
        </p:txBody>
      </p:sp>
      <p:sp>
        <p:nvSpPr>
          <p:cNvPr id="28" name="Zástupný symbol pro obsah 2"/>
          <p:cNvSpPr>
            <a:spLocks noGrp="1"/>
          </p:cNvSpPr>
          <p:nvPr>
            <p:ph idx="25"/>
          </p:nvPr>
        </p:nvSpPr>
        <p:spPr>
          <a:xfrm>
            <a:off x="6702219" y="2895786"/>
            <a:ext cx="2088232" cy="1350000"/>
          </a:xfrm>
        </p:spPr>
        <p:txBody>
          <a:bodyPr/>
          <a:lstStyle/>
          <a:p>
            <a:pPr lvl="0"/>
            <a:r>
              <a:rPr lang="cs-CZ"/>
              <a:t>Po kliknutí můžete upravovat styly textu v předloze.</a:t>
            </a:r>
          </a:p>
          <a:p>
            <a:pPr lvl="1"/>
            <a:r>
              <a:rPr lang="cs-CZ"/>
              <a:t>Druhá úroveň</a:t>
            </a:r>
          </a:p>
        </p:txBody>
      </p:sp>
      <p:sp>
        <p:nvSpPr>
          <p:cNvPr id="30"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3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2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a:t>Volný </a:t>
            </a:r>
            <a:r>
              <a:rPr lang="cs-CZ" err="1"/>
              <a:t>slide</a:t>
            </a:r>
            <a:endParaRPr lang="cs-CZ"/>
          </a:p>
        </p:txBody>
      </p:sp>
      <p:sp>
        <p:nvSpPr>
          <p:cNvPr id="7"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8" name="Přímá spojnice 7"/>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9"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7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6"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7" name="Přímá spojnice 6"/>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9"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9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3752" y="465517"/>
            <a:ext cx="4118248" cy="425054"/>
          </a:xfrm>
        </p:spPr>
        <p:txBody>
          <a:bodyPr anchor="b">
            <a:normAutofit/>
          </a:bodyPr>
          <a:lstStyle>
            <a:lvl1pPr algn="l">
              <a:defRPr sz="2400" b="1"/>
            </a:lvl1pPr>
          </a:lstStyle>
          <a:p>
            <a:r>
              <a:rPr lang="cs-CZ" err="1"/>
              <a:t>Slide</a:t>
            </a:r>
            <a:r>
              <a:rPr lang="cs-CZ"/>
              <a:t> s obrázkem</a:t>
            </a:r>
          </a:p>
        </p:txBody>
      </p:sp>
      <p:sp>
        <p:nvSpPr>
          <p:cNvPr id="3" name="Zástupný symbol pro obrázek 2"/>
          <p:cNvSpPr>
            <a:spLocks noGrp="1"/>
          </p:cNvSpPr>
          <p:nvPr>
            <p:ph type="pic" idx="1"/>
          </p:nvPr>
        </p:nvSpPr>
        <p:spPr>
          <a:xfrm>
            <a:off x="4572000" y="459581"/>
            <a:ext cx="4114800" cy="3786355"/>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462773" y="897564"/>
            <a:ext cx="4109227" cy="2646294"/>
          </a:xfrm>
        </p:spPr>
        <p:txBody>
          <a:bodyPr/>
          <a:lstStyle>
            <a:lvl1pPr marL="0" indent="0">
              <a:buNone/>
              <a:defRPr sz="1400" b="0">
                <a:solidFill>
                  <a:srgbClr val="4D4D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1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395536" y="2841782"/>
            <a:ext cx="7988424" cy="541883"/>
          </a:xfrm>
        </p:spPr>
        <p:txBody>
          <a:bodyPr>
            <a:normAutofit/>
          </a:bodyPr>
          <a:lstStyle>
            <a:lvl1pPr>
              <a:defRPr sz="3500"/>
            </a:lvl1pPr>
          </a:lstStyle>
          <a:p>
            <a:r>
              <a:rPr lang="cs-CZ"/>
              <a:t>Děkuji za pozornost!</a:t>
            </a:r>
          </a:p>
        </p:txBody>
      </p:sp>
      <p:sp>
        <p:nvSpPr>
          <p:cNvPr id="3" name="Podnadpis 2"/>
          <p:cNvSpPr>
            <a:spLocks noGrp="1"/>
          </p:cNvSpPr>
          <p:nvPr>
            <p:ph type="subTitle" idx="1" hasCustomPrompt="1"/>
          </p:nvPr>
        </p:nvSpPr>
        <p:spPr>
          <a:xfrm>
            <a:off x="395536" y="3400704"/>
            <a:ext cx="7992888" cy="359178"/>
          </a:xfrm>
        </p:spPr>
        <p:txBody>
          <a:bodyPr>
            <a:normAutofit/>
          </a:bodyPr>
          <a:lstStyle>
            <a:lvl1pPr marL="0" indent="0" algn="l">
              <a:buNone/>
              <a:defRPr sz="2000" b="0" baseline="0">
                <a:solidFill>
                  <a:srgbClr val="E600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Autor prezentace</a:t>
            </a:r>
          </a:p>
        </p:txBody>
      </p:sp>
      <p:pic>
        <p:nvPicPr>
          <p:cNvPr id="5" name="Picture 2" descr="T:\Czech Tourism\_loga\Czechtourism\Sablona\CzT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4650444"/>
            <a:ext cx="1561024" cy="24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4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baseline="0"/>
            </a:lvl1pPr>
          </a:lstStyle>
          <a:p>
            <a:r>
              <a:rPr lang="cs-CZ"/>
              <a:t>Obsahový </a:t>
            </a:r>
            <a:r>
              <a:rPr lang="cs-CZ" err="1"/>
              <a:t>slide</a:t>
            </a:r>
            <a:endParaRPr lang="cs-CZ"/>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p:txBody>
      </p: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pic>
        <p:nvPicPr>
          <p:cNvPr id="11"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95536" y="3305176"/>
            <a:ext cx="8352928" cy="1021556"/>
          </a:xfrm>
        </p:spPr>
        <p:txBody>
          <a:bodyPr anchor="t">
            <a:normAutofit/>
          </a:bodyPr>
          <a:lstStyle>
            <a:lvl1pPr algn="l">
              <a:defRPr sz="3500" b="1" cap="none"/>
            </a:lvl1pPr>
          </a:lstStyle>
          <a:p>
            <a:r>
              <a:rPr lang="cs-CZ"/>
              <a:t>Předělový </a:t>
            </a:r>
            <a:r>
              <a:rPr lang="cs-CZ" err="1"/>
              <a:t>slide</a:t>
            </a:r>
            <a:endParaRPr lang="cs-CZ"/>
          </a:p>
        </p:txBody>
      </p:sp>
      <p:sp>
        <p:nvSpPr>
          <p:cNvPr id="3" name="Zástupný symbol pro text 2"/>
          <p:cNvSpPr>
            <a:spLocks noGrp="1"/>
          </p:cNvSpPr>
          <p:nvPr>
            <p:ph type="body" idx="1"/>
          </p:nvPr>
        </p:nvSpPr>
        <p:spPr>
          <a:xfrm>
            <a:off x="395536" y="2180035"/>
            <a:ext cx="8352928" cy="1125140"/>
          </a:xfrm>
        </p:spPr>
        <p:txBody>
          <a:bodyPr anchor="b"/>
          <a:lstStyle>
            <a:lvl1pPr marL="0" indent="0">
              <a:buNone/>
              <a:defRPr sz="2000" b="0">
                <a:solidFill>
                  <a:srgbClr val="E6001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8"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9" name="Přímá spojnice 8"/>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0"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1"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1"/>
            <a:ext cx="4038600" cy="3394472"/>
          </a:xfrm>
        </p:spPr>
        <p:txBody>
          <a:bodyPr/>
          <a:lstStyle>
            <a:lvl1pPr>
              <a:defRPr sz="18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p:txBody>
      </p:sp>
      <p:sp>
        <p:nvSpPr>
          <p:cNvPr id="4" name="Zástupný symbol pro obsah 3"/>
          <p:cNvSpPr>
            <a:spLocks noGrp="1"/>
          </p:cNvSpPr>
          <p:nvPr>
            <p:ph sz="half" idx="2"/>
          </p:nvPr>
        </p:nvSpPr>
        <p:spPr>
          <a:xfrm>
            <a:off x="4648200" y="1200151"/>
            <a:ext cx="4038600" cy="3394472"/>
          </a:xfrm>
        </p:spPr>
        <p:txBody>
          <a:bodyPr/>
          <a:lstStyle>
            <a:lvl1pPr>
              <a:defRPr sz="18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5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8352928" cy="4050449"/>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4176000" cy="4050449"/>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obsah 2"/>
          <p:cNvSpPr>
            <a:spLocks noGrp="1"/>
          </p:cNvSpPr>
          <p:nvPr>
            <p:ph idx="10"/>
          </p:nvPr>
        </p:nvSpPr>
        <p:spPr>
          <a:xfrm>
            <a:off x="4572000" y="195487"/>
            <a:ext cx="4176000" cy="4050449"/>
          </a:xfrm>
        </p:spPr>
        <p:txBody>
          <a:bodyPr/>
          <a:lstStyle/>
          <a:p>
            <a:pPr lvl="0"/>
            <a:r>
              <a:rPr lang="cs-CZ"/>
              <a:t>Po kliknutí můžete upravovat styly textu v předloze.</a:t>
            </a:r>
          </a:p>
          <a:p>
            <a:pPr lvl="1"/>
            <a:r>
              <a:rPr lang="cs-CZ"/>
              <a:t>Druhá úroveň</a:t>
            </a:r>
          </a:p>
        </p:txBody>
      </p:sp>
      <p:sp>
        <p:nvSpPr>
          <p:cNvPr id="13"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4"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7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8352928" cy="2025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obsah 2"/>
          <p:cNvSpPr>
            <a:spLocks noGrp="1"/>
          </p:cNvSpPr>
          <p:nvPr>
            <p:ph idx="10"/>
          </p:nvPr>
        </p:nvSpPr>
        <p:spPr>
          <a:xfrm>
            <a:off x="395536" y="2247714"/>
            <a:ext cx="8352928" cy="2025000"/>
          </a:xfrm>
        </p:spPr>
        <p:txBody>
          <a:bodyPr/>
          <a:lstStyle/>
          <a:p>
            <a:pPr lvl="0"/>
            <a:r>
              <a:rPr lang="cs-CZ"/>
              <a:t>Po kliknutí můžete upravovat styly textu v předloze.</a:t>
            </a:r>
          </a:p>
          <a:p>
            <a:pPr lvl="1"/>
            <a:r>
              <a:rPr lang="cs-CZ"/>
              <a:t>Druhá úroveň</a:t>
            </a:r>
          </a:p>
        </p:txBody>
      </p:sp>
      <p:sp>
        <p:nvSpPr>
          <p:cNvPr id="13"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14"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96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4176000"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p:cNvSpPr>
            <a:spLocks noGrp="1"/>
          </p:cNvSpPr>
          <p:nvPr>
            <p:ph idx="10"/>
          </p:nvPr>
        </p:nvSpPr>
        <p:spPr>
          <a:xfrm>
            <a:off x="4572000" y="195486"/>
            <a:ext cx="4176000" cy="1350000"/>
          </a:xfrm>
        </p:spPr>
        <p:txBody>
          <a:bodyPr/>
          <a:lstStyle/>
          <a:p>
            <a:pPr lvl="0"/>
            <a:r>
              <a:rPr lang="cs-CZ"/>
              <a:t>Po kliknutí můžete upravovat styly textu v předloze.</a:t>
            </a:r>
          </a:p>
          <a:p>
            <a:pPr lvl="1"/>
            <a:r>
              <a:rPr lang="cs-CZ"/>
              <a:t>Druhá úroveň</a:t>
            </a:r>
          </a:p>
        </p:txBody>
      </p:sp>
      <p:sp>
        <p:nvSpPr>
          <p:cNvPr id="14" name="Zástupný symbol pro obsah 2"/>
          <p:cNvSpPr>
            <a:spLocks noGrp="1"/>
          </p:cNvSpPr>
          <p:nvPr>
            <p:ph idx="11"/>
          </p:nvPr>
        </p:nvSpPr>
        <p:spPr>
          <a:xfrm>
            <a:off x="396000" y="1545636"/>
            <a:ext cx="4176000" cy="1350000"/>
          </a:xfrm>
        </p:spPr>
        <p:txBody>
          <a:bodyPr/>
          <a:lstStyle/>
          <a:p>
            <a:pPr lvl="0"/>
            <a:r>
              <a:rPr lang="cs-CZ"/>
              <a:t>Po kliknutí můžete upravovat styly textu v předloze.</a:t>
            </a:r>
          </a:p>
          <a:p>
            <a:pPr lvl="1"/>
            <a:r>
              <a:rPr lang="cs-CZ"/>
              <a:t>Druhá úroveň</a:t>
            </a:r>
          </a:p>
        </p:txBody>
      </p:sp>
      <p:sp>
        <p:nvSpPr>
          <p:cNvPr id="15" name="Zástupný symbol pro obsah 2"/>
          <p:cNvSpPr>
            <a:spLocks noGrp="1"/>
          </p:cNvSpPr>
          <p:nvPr>
            <p:ph idx="12"/>
          </p:nvPr>
        </p:nvSpPr>
        <p:spPr>
          <a:xfrm>
            <a:off x="4572000" y="1545636"/>
            <a:ext cx="4176000" cy="1350000"/>
          </a:xfrm>
        </p:spPr>
        <p:txBody>
          <a:bodyPr/>
          <a:lstStyle/>
          <a:p>
            <a:pPr lvl="0"/>
            <a:r>
              <a:rPr lang="cs-CZ"/>
              <a:t>Po kliknutí můžete upravovat styly textu v předloze.</a:t>
            </a:r>
          </a:p>
          <a:p>
            <a:pPr lvl="1"/>
            <a:r>
              <a:rPr lang="cs-CZ"/>
              <a:t>Druhá úroveň</a:t>
            </a:r>
          </a:p>
        </p:txBody>
      </p:sp>
      <p:sp>
        <p:nvSpPr>
          <p:cNvPr id="16" name="Zástupný symbol pro obsah 2"/>
          <p:cNvSpPr>
            <a:spLocks noGrp="1"/>
          </p:cNvSpPr>
          <p:nvPr>
            <p:ph idx="13"/>
          </p:nvPr>
        </p:nvSpPr>
        <p:spPr>
          <a:xfrm>
            <a:off x="396000" y="2895786"/>
            <a:ext cx="4176000" cy="1350000"/>
          </a:xfrm>
        </p:spPr>
        <p:txBody>
          <a:bodyPr/>
          <a:lstStyle/>
          <a:p>
            <a:pPr lvl="0"/>
            <a:r>
              <a:rPr lang="cs-CZ"/>
              <a:t>Po kliknutí můžete upravovat styly textu v předloze.</a:t>
            </a:r>
          </a:p>
          <a:p>
            <a:pPr lvl="1"/>
            <a:r>
              <a:rPr lang="cs-CZ"/>
              <a:t>Druhá úroveň</a:t>
            </a:r>
          </a:p>
        </p:txBody>
      </p:sp>
      <p:sp>
        <p:nvSpPr>
          <p:cNvPr id="17" name="Zástupný symbol pro obsah 2"/>
          <p:cNvSpPr>
            <a:spLocks noGrp="1"/>
          </p:cNvSpPr>
          <p:nvPr>
            <p:ph idx="14"/>
          </p:nvPr>
        </p:nvSpPr>
        <p:spPr>
          <a:xfrm>
            <a:off x="4572464" y="2895785"/>
            <a:ext cx="4176000" cy="1350000"/>
          </a:xfrm>
        </p:spPr>
        <p:txBody>
          <a:bodyPr/>
          <a:lstStyle/>
          <a:p>
            <a:pPr lvl="0"/>
            <a:r>
              <a:rPr lang="cs-CZ"/>
              <a:t>Po kliknutí můžete upravovat styly textu v předloze.</a:t>
            </a:r>
          </a:p>
          <a:p>
            <a:pPr lvl="1"/>
            <a:r>
              <a:rPr lang="cs-CZ"/>
              <a:t>Druhá úroveň</a:t>
            </a:r>
          </a:p>
        </p:txBody>
      </p:sp>
      <p:sp>
        <p:nvSpPr>
          <p:cNvPr id="1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2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2088232"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8" name="Zástupný symbol pro obsah 2"/>
          <p:cNvSpPr>
            <a:spLocks noGrp="1"/>
          </p:cNvSpPr>
          <p:nvPr>
            <p:ph idx="15"/>
          </p:nvPr>
        </p:nvSpPr>
        <p:spPr>
          <a:xfrm>
            <a:off x="2505674" y="195486"/>
            <a:ext cx="2088232" cy="1350000"/>
          </a:xfrm>
        </p:spPr>
        <p:txBody>
          <a:bodyPr/>
          <a:lstStyle/>
          <a:p>
            <a:pPr lvl="0"/>
            <a:r>
              <a:rPr lang="cs-CZ"/>
              <a:t>Po kliknutí můžete upravovat styly textu v předloze.</a:t>
            </a:r>
          </a:p>
          <a:p>
            <a:pPr lvl="1"/>
            <a:r>
              <a:rPr lang="cs-CZ"/>
              <a:t>Druhá úroveň</a:t>
            </a:r>
          </a:p>
        </p:txBody>
      </p:sp>
      <p:sp>
        <p:nvSpPr>
          <p:cNvPr id="19" name="Zástupný symbol pro obsah 2"/>
          <p:cNvSpPr>
            <a:spLocks noGrp="1"/>
          </p:cNvSpPr>
          <p:nvPr>
            <p:ph idx="16"/>
          </p:nvPr>
        </p:nvSpPr>
        <p:spPr>
          <a:xfrm>
            <a:off x="4592081" y="195487"/>
            <a:ext cx="4228391" cy="1350000"/>
          </a:xfrm>
        </p:spPr>
        <p:txBody>
          <a:bodyPr/>
          <a:lstStyle/>
          <a:p>
            <a:pPr lvl="0"/>
            <a:r>
              <a:rPr lang="cs-CZ"/>
              <a:t>Po kliknutí můžete upravovat styly textu v předloze.</a:t>
            </a:r>
          </a:p>
          <a:p>
            <a:pPr lvl="1"/>
            <a:r>
              <a:rPr lang="cs-CZ"/>
              <a:t>Druhá úroveň</a:t>
            </a:r>
          </a:p>
        </p:txBody>
      </p:sp>
      <p:sp>
        <p:nvSpPr>
          <p:cNvPr id="21" name="Zástupný symbol pro obsah 2"/>
          <p:cNvSpPr>
            <a:spLocks noGrp="1"/>
          </p:cNvSpPr>
          <p:nvPr>
            <p:ph idx="18"/>
          </p:nvPr>
        </p:nvSpPr>
        <p:spPr>
          <a:xfrm>
            <a:off x="395536" y="1545637"/>
            <a:ext cx="2088232" cy="1350000"/>
          </a:xfrm>
        </p:spPr>
        <p:txBody>
          <a:bodyPr/>
          <a:lstStyle/>
          <a:p>
            <a:pPr lvl="0"/>
            <a:r>
              <a:rPr lang="cs-CZ"/>
              <a:t>Po kliknutí můžete upravovat styly textu v předloze.</a:t>
            </a:r>
          </a:p>
          <a:p>
            <a:pPr lvl="1"/>
            <a:r>
              <a:rPr lang="cs-CZ"/>
              <a:t>Druhá úroveň</a:t>
            </a:r>
          </a:p>
        </p:txBody>
      </p:sp>
      <p:sp>
        <p:nvSpPr>
          <p:cNvPr id="23" name="Zástupný symbol pro obsah 2"/>
          <p:cNvSpPr>
            <a:spLocks noGrp="1"/>
          </p:cNvSpPr>
          <p:nvPr>
            <p:ph idx="20"/>
          </p:nvPr>
        </p:nvSpPr>
        <p:spPr>
          <a:xfrm>
            <a:off x="2483769" y="1545637"/>
            <a:ext cx="4196545" cy="1350000"/>
          </a:xfrm>
        </p:spPr>
        <p:txBody>
          <a:bodyPr/>
          <a:lstStyle/>
          <a:p>
            <a:pPr lvl="0"/>
            <a:r>
              <a:rPr lang="cs-CZ"/>
              <a:t>Po kliknutí můžete upravovat styly textu v předloze.</a:t>
            </a:r>
          </a:p>
          <a:p>
            <a:pPr lvl="1"/>
            <a:r>
              <a:rPr lang="cs-CZ"/>
              <a:t>Druhá úroveň</a:t>
            </a:r>
          </a:p>
        </p:txBody>
      </p:sp>
      <p:sp>
        <p:nvSpPr>
          <p:cNvPr id="24" name="Zástupný symbol pro obsah 2"/>
          <p:cNvSpPr>
            <a:spLocks noGrp="1"/>
          </p:cNvSpPr>
          <p:nvPr>
            <p:ph idx="21"/>
          </p:nvPr>
        </p:nvSpPr>
        <p:spPr>
          <a:xfrm>
            <a:off x="6702219" y="1545636"/>
            <a:ext cx="2088232" cy="1350000"/>
          </a:xfrm>
        </p:spPr>
        <p:txBody>
          <a:bodyPr/>
          <a:lstStyle/>
          <a:p>
            <a:pPr lvl="0"/>
            <a:r>
              <a:rPr lang="cs-CZ"/>
              <a:t>Po kliknutí můžete upravovat styly textu v předloze.</a:t>
            </a:r>
          </a:p>
          <a:p>
            <a:pPr lvl="1"/>
            <a:r>
              <a:rPr lang="cs-CZ"/>
              <a:t>Druhá úroveň</a:t>
            </a:r>
          </a:p>
        </p:txBody>
      </p:sp>
      <p:sp>
        <p:nvSpPr>
          <p:cNvPr id="25" name="Zástupný symbol pro obsah 2"/>
          <p:cNvSpPr>
            <a:spLocks noGrp="1"/>
          </p:cNvSpPr>
          <p:nvPr>
            <p:ph idx="22"/>
          </p:nvPr>
        </p:nvSpPr>
        <p:spPr>
          <a:xfrm>
            <a:off x="395536" y="2895787"/>
            <a:ext cx="4176464" cy="1350000"/>
          </a:xfrm>
        </p:spPr>
        <p:txBody>
          <a:bodyPr/>
          <a:lstStyle/>
          <a:p>
            <a:pPr lvl="0"/>
            <a:r>
              <a:rPr lang="cs-CZ"/>
              <a:t>Po kliknutí můžete upravovat styly textu v předloze.</a:t>
            </a:r>
          </a:p>
          <a:p>
            <a:pPr lvl="1"/>
            <a:r>
              <a:rPr lang="cs-CZ"/>
              <a:t>Druhá úroveň</a:t>
            </a:r>
          </a:p>
        </p:txBody>
      </p:sp>
      <p:sp>
        <p:nvSpPr>
          <p:cNvPr id="27" name="Zástupný symbol pro obsah 2"/>
          <p:cNvSpPr>
            <a:spLocks noGrp="1"/>
          </p:cNvSpPr>
          <p:nvPr>
            <p:ph idx="24"/>
          </p:nvPr>
        </p:nvSpPr>
        <p:spPr>
          <a:xfrm>
            <a:off x="4592081" y="2895787"/>
            <a:ext cx="2088232" cy="1350000"/>
          </a:xfrm>
        </p:spPr>
        <p:txBody>
          <a:bodyPr/>
          <a:lstStyle/>
          <a:p>
            <a:pPr lvl="0"/>
            <a:r>
              <a:rPr lang="cs-CZ"/>
              <a:t>Po kliknutí můžete upravovat styly textu v předloze.</a:t>
            </a:r>
          </a:p>
          <a:p>
            <a:pPr lvl="1"/>
            <a:r>
              <a:rPr lang="cs-CZ"/>
              <a:t>Druhá úroveň</a:t>
            </a:r>
          </a:p>
        </p:txBody>
      </p:sp>
      <p:sp>
        <p:nvSpPr>
          <p:cNvPr id="28" name="Zástupný symbol pro obsah 2"/>
          <p:cNvSpPr>
            <a:spLocks noGrp="1"/>
          </p:cNvSpPr>
          <p:nvPr>
            <p:ph idx="25"/>
          </p:nvPr>
        </p:nvSpPr>
        <p:spPr>
          <a:xfrm>
            <a:off x="6702219" y="2895786"/>
            <a:ext cx="2088232" cy="1350000"/>
          </a:xfrm>
        </p:spPr>
        <p:txBody>
          <a:bodyPr/>
          <a:lstStyle/>
          <a:p>
            <a:pPr lvl="0"/>
            <a:r>
              <a:rPr lang="cs-CZ"/>
              <a:t>Po kliknutí můžete upravovat styly textu v předloze.</a:t>
            </a:r>
          </a:p>
          <a:p>
            <a:pPr lvl="1"/>
            <a:r>
              <a:rPr lang="cs-CZ"/>
              <a:t>Druhá úroveň</a:t>
            </a:r>
          </a:p>
        </p:txBody>
      </p:sp>
      <p:sp>
        <p:nvSpPr>
          <p:cNvPr id="16"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02.02.2023</a:t>
            </a:fld>
            <a:endParaRPr lang="cs-CZ"/>
          </a:p>
        </p:txBody>
      </p:sp>
      <p:pic>
        <p:nvPicPr>
          <p:cNvPr id="2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95536" y="205978"/>
            <a:ext cx="8352928"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395536" y="1200152"/>
            <a:ext cx="8352928" cy="3261809"/>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p:txBody>
      </p:sp>
      <p:cxnSp>
        <p:nvCxnSpPr>
          <p:cNvPr id="8" name="Přímá spojnice 7"/>
          <p:cNvCxnSpPr/>
          <p:nvPr/>
        </p:nvCxnSpPr>
        <p:spPr>
          <a:xfrm>
            <a:off x="467544" y="4461960"/>
            <a:ext cx="8208912" cy="0"/>
          </a:xfrm>
          <a:prstGeom prst="line">
            <a:avLst/>
          </a:prstGeom>
          <a:ln w="57150">
            <a:solidFill>
              <a:srgbClr val="E600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50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60" r:id="rId6"/>
    <p:sldLayoutId id="2147483661" r:id="rId7"/>
    <p:sldLayoutId id="2147483662" r:id="rId8"/>
    <p:sldLayoutId id="2147483663" r:id="rId9"/>
    <p:sldLayoutId id="2147483664" r:id="rId10"/>
    <p:sldLayoutId id="2147483654" r:id="rId11"/>
    <p:sldLayoutId id="2147483655" r:id="rId12"/>
    <p:sldLayoutId id="2147483657" r:id="rId13"/>
    <p:sldLayoutId id="2147483658" r:id="rId14"/>
  </p:sldLayoutIdLst>
  <p:txStyles>
    <p:titleStyle>
      <a:lvl1pPr algn="l" defTabSz="914400" rtl="0" eaLnBrk="1" latinLnBrk="0" hangingPunct="1">
        <a:spcBef>
          <a:spcPct val="0"/>
        </a:spcBef>
        <a:buNone/>
        <a:defRPr sz="2200" b="1" kern="1200">
          <a:solidFill>
            <a:srgbClr val="003C7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8.png"/><Relationship Id="rId18" Type="http://schemas.openxmlformats.org/officeDocument/2006/relationships/image" Target="../media/image19.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s://www.vinarstvisvtomase.cz/" TargetMode="External"/><Relationship Id="rId17" Type="http://schemas.openxmlformats.org/officeDocument/2006/relationships/image" Target="../media/image10.png"/><Relationship Id="rId2" Type="http://schemas.openxmlformats.org/officeDocument/2006/relationships/image" Target="../media/image4.jpeg"/><Relationship Id="rId16" Type="http://schemas.openxmlformats.org/officeDocument/2006/relationships/image" Target="../media/image13.svg"/><Relationship Id="rId20"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7.svg"/><Relationship Id="rId11" Type="http://schemas.openxmlformats.org/officeDocument/2006/relationships/hyperlink" Target="https://www.mikulenkovi.cz/" TargetMode="External"/><Relationship Id="rId5" Type="http://schemas.openxmlformats.org/officeDocument/2006/relationships/image" Target="../media/image6.png"/><Relationship Id="rId15" Type="http://schemas.openxmlformats.org/officeDocument/2006/relationships/image" Target="../media/image9.png"/><Relationship Id="rId10" Type="http://schemas.openxmlformats.org/officeDocument/2006/relationships/hyperlink" Target="https://vinarstvipodradobylem.cz/" TargetMode="External"/><Relationship Id="rId19" Type="http://schemas.openxmlformats.org/officeDocument/2006/relationships/hyperlink" Target="https://www.visitczechrepublic.com/en-US/Czech-Convention-Bureau/Regional-Conventional-Bureaus/Bureaus/North-West-Bohemia-Convention-Bureau" TargetMode="External"/><Relationship Id="rId4" Type="http://schemas.openxmlformats.org/officeDocument/2006/relationships/image" Target="../media/image5.svg"/><Relationship Id="rId9" Type="http://schemas.openxmlformats.org/officeDocument/2006/relationships/hyperlink" Target="https://www.zernosecke-vinarstvi.cz/" TargetMode="External"/><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s://www.dvurperlovavoda.cz/"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17" Type="http://schemas.openxmlformats.org/officeDocument/2006/relationships/image" Target="../media/image13.jpeg"/><Relationship Id="rId2" Type="http://schemas.openxmlformats.org/officeDocument/2006/relationships/image" Target="../media/image12.jpeg"/><Relationship Id="rId16" Type="http://schemas.openxmlformats.org/officeDocument/2006/relationships/hyperlink" Target="https://www.visitczechrepublic.com/en-US/Czech-Convention-Bureau/Regional-Conventional-Bureaus/Bureaus/North-West-Bohemia-Convention-Bureau" TargetMode="External"/><Relationship Id="rId1" Type="http://schemas.openxmlformats.org/officeDocument/2006/relationships/slideLayout" Target="../slideLayouts/slideLayout13.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9.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s://www.pivovarmonopol.cz/"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17" Type="http://schemas.openxmlformats.org/officeDocument/2006/relationships/image" Target="../media/image15.jpeg"/><Relationship Id="rId2" Type="http://schemas.openxmlformats.org/officeDocument/2006/relationships/image" Target="../media/image14.jpeg"/><Relationship Id="rId16" Type="http://schemas.openxmlformats.org/officeDocument/2006/relationships/hyperlink" Target="https://www.visitczechrepublic.com/en-US/Czech-Convention-Bureau/Regional-Conventional-Bureaus/Bureaus/North-West-Bohemia-Convention-Bureau" TargetMode="External"/><Relationship Id="rId1" Type="http://schemas.openxmlformats.org/officeDocument/2006/relationships/slideLayout" Target="../slideLayouts/slideLayout13.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9.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s://www.kavasparou.cz/"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17" Type="http://schemas.openxmlformats.org/officeDocument/2006/relationships/image" Target="../media/image17.jpeg"/><Relationship Id="rId2" Type="http://schemas.openxmlformats.org/officeDocument/2006/relationships/image" Target="../media/image16.jpeg"/><Relationship Id="rId16" Type="http://schemas.openxmlformats.org/officeDocument/2006/relationships/hyperlink" Target="https://www.visitczechrepublic.com/en-US/Czech-Convention-Bureau/Regional-Conventional-Bureaus/Bureaus/North-West-Bohemia-Convention-Bureau" TargetMode="External"/><Relationship Id="rId1" Type="http://schemas.openxmlformats.org/officeDocument/2006/relationships/slideLayout" Target="../slideLayouts/slideLayout13.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9.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https://arrigo.cz/"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17" Type="http://schemas.openxmlformats.org/officeDocument/2006/relationships/image" Target="../media/image19.jpeg"/><Relationship Id="rId2" Type="http://schemas.openxmlformats.org/officeDocument/2006/relationships/image" Target="../media/image18.jpeg"/><Relationship Id="rId16" Type="http://schemas.openxmlformats.org/officeDocument/2006/relationships/hyperlink" Target="https://www.visitczechrepublic.com/en-US/Czech-Convention-Bureau/Regional-Conventional-Bureaus/Bureaus/North-West-Bohemia-Convention-Bureau" TargetMode="External"/><Relationship Id="rId1" Type="http://schemas.openxmlformats.org/officeDocument/2006/relationships/slideLayout" Target="../slideLayouts/slideLayout13.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9.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hyperlink" Target="Restaurace%20U%20Orloje%20&#381;atec%20-%20stylov&#225;%20restaurace%20s%20pivovarem%20v%20centru%20&#381;atce%20(orlojzatec.cz)" TargetMode="External"/><Relationship Id="rId18"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3.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hyperlink" Target="https://www.visitczechrepublic.com/en-US/Czech-Convention-Bureau/Regional-Conventional-Bureaus/Bureaus/North-West-Bohemia-Convention-Bureau" TargetMode="External"/><Relationship Id="rId1" Type="http://schemas.openxmlformats.org/officeDocument/2006/relationships/slideLayout" Target="../slideLayouts/slideLayout13.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9.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5" y="2805778"/>
            <a:ext cx="8076111" cy="541883"/>
          </a:xfrm>
        </p:spPr>
        <p:txBody>
          <a:bodyPr>
            <a:normAutofit fontScale="90000"/>
          </a:bodyPr>
          <a:lstStyle/>
          <a:p>
            <a:r>
              <a:rPr lang="cs-CZ" dirty="0"/>
              <a:t>Inspirativní měsíčník CCB</a:t>
            </a:r>
          </a:p>
        </p:txBody>
      </p:sp>
      <p:sp>
        <p:nvSpPr>
          <p:cNvPr id="3" name="Podnadpis 2"/>
          <p:cNvSpPr>
            <a:spLocks noGrp="1"/>
          </p:cNvSpPr>
          <p:nvPr>
            <p:ph type="subTitle" idx="1"/>
          </p:nvPr>
        </p:nvSpPr>
        <p:spPr/>
        <p:txBody>
          <a:bodyPr>
            <a:normAutofit fontScale="92500" lnSpcReduction="10000"/>
          </a:bodyPr>
          <a:lstStyle/>
          <a:p>
            <a:r>
              <a:rPr lang="cs-CZ" dirty="0"/>
              <a:t>Incentivní gastro aktivity</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95173" y="411750"/>
            <a:ext cx="3719999"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8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Ústecký kraj</a:t>
            </a:r>
          </a:p>
        </p:txBody>
      </p:sp>
      <p:sp>
        <p:nvSpPr>
          <p:cNvPr id="3" name="Zástupný symbol pro text 2"/>
          <p:cNvSpPr>
            <a:spLocks noGrp="1"/>
          </p:cNvSpPr>
          <p:nvPr>
            <p:ph type="body" idx="1"/>
          </p:nvPr>
        </p:nvSpPr>
        <p:spPr/>
        <p:txBody>
          <a:bodyPr/>
          <a:lstStyle/>
          <a:p>
            <a:r>
              <a:rPr lang="cs-CZ" dirty="0"/>
              <a:t>Tipy na gastro aktivity v regionech ČR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95173" y="411750"/>
            <a:ext cx="3719999"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3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8299564" cy="425054"/>
          </a:xfrm>
        </p:spPr>
        <p:txBody>
          <a:bodyPr>
            <a:normAutofit fontScale="90000"/>
          </a:bodyPr>
          <a:lstStyle/>
          <a:p>
            <a:r>
              <a:rPr lang="pl-PL" dirty="0"/>
              <a:t>Výprava za vinaři do Brány Čech</a:t>
            </a:r>
            <a:endParaRPr lang="cs-CZ" dirty="0"/>
          </a:p>
        </p:txBody>
      </p:sp>
      <p:pic>
        <p:nvPicPr>
          <p:cNvPr id="7" name="Zástupný symbol obrázku 6">
            <a:extLst>
              <a:ext uri="{FF2B5EF4-FFF2-40B4-BE49-F238E27FC236}">
                <a16:creationId xmlns:a16="http://schemas.microsoft.com/office/drawing/2014/main" xmlns="" id="{29CF9FBB-C977-E4EC-BA23-FF21B2F9DC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267" r="10267"/>
          <a:stretch/>
        </p:blipFill>
        <p:spPr>
          <a:xfrm>
            <a:off x="6437312" y="555526"/>
            <a:ext cx="2228364" cy="1872208"/>
          </a:xfrm>
        </p:spPr>
      </p:pic>
      <p:sp>
        <p:nvSpPr>
          <p:cNvPr id="4" name="Zástupný symbol pro text 3"/>
          <p:cNvSpPr>
            <a:spLocks noGrp="1"/>
          </p:cNvSpPr>
          <p:nvPr>
            <p:ph type="body" sz="half" idx="2"/>
          </p:nvPr>
        </p:nvSpPr>
        <p:spPr>
          <a:xfrm>
            <a:off x="462772" y="771550"/>
            <a:ext cx="5765412" cy="1940244"/>
          </a:xfrm>
        </p:spPr>
        <p:txBody>
          <a:bodyPr>
            <a:normAutofit/>
          </a:bodyPr>
          <a:lstStyle/>
          <a:p>
            <a:pPr algn="just"/>
            <a:r>
              <a:rPr lang="cs-CZ" sz="1000" b="1" dirty="0"/>
              <a:t>Ochutnáte ryze české víno, prohlédnete si historické sklepy, nakouknete do moderního provozu, projdete se samotnými vinicemi v rodinných vinařstvích v srdci Českého středohoří. Všechna vinařství se nachází v okolí řeky Labe v kouzelném místě zvaném Porta </a:t>
            </a:r>
            <a:r>
              <a:rPr lang="cs-CZ" sz="1000" b="1" dirty="0" err="1"/>
              <a:t>Bohemica</a:t>
            </a:r>
            <a:r>
              <a:rPr lang="cs-CZ" sz="1000" b="1" dirty="0"/>
              <a:t> – Brána do Čech.</a:t>
            </a:r>
          </a:p>
          <a:p>
            <a:pPr algn="just"/>
            <a:endParaRPr lang="cs-CZ" sz="1300" b="1" dirty="0"/>
          </a:p>
          <a:p>
            <a:pPr algn="just"/>
            <a:r>
              <a:rPr lang="pt-BR" sz="900" dirty="0"/>
              <a:t>Během návštěvy na vás čeká ochutnávka místních vín, včetně těch, které jsou nositeli ocenění České středohoří regionální produkt jako je například likérové víno Tergus. Degustace probíhají přímo ve vinných sklepích, nebo v degustačních místnostech. Při příznivém počasí se s vinaři vypravíte na obhlídku vinohradu, kde vás čekají nádherné výhledy na řeku Labe i okolní vrcholky Českého středohoří.</a:t>
            </a:r>
          </a:p>
          <a:p>
            <a:pPr algn="just"/>
            <a:r>
              <a:rPr lang="pt-BR" sz="900" dirty="0"/>
              <a:t>K degustaci ochutnáte i lokální gastronomii - domácí chléb se škvarkovou pomazánkou, domácí paštiky nebo placky</a:t>
            </a:r>
            <a:r>
              <a:rPr lang="cs-CZ" sz="900" dirty="0"/>
              <a:t>, </a:t>
            </a:r>
            <a:r>
              <a:rPr lang="pt-BR" sz="900" dirty="0"/>
              <a:t>domácí řízečky nebo nabídku regionálních uzenin, pršutů a sýrů.</a:t>
            </a:r>
            <a:endParaRPr lang="cs-CZ" sz="800" dirty="0"/>
          </a:p>
        </p:txBody>
      </p:sp>
      <p:grpSp>
        <p:nvGrpSpPr>
          <p:cNvPr id="42" name="Skupina 41">
            <a:extLst>
              <a:ext uri="{FF2B5EF4-FFF2-40B4-BE49-F238E27FC236}">
                <a16:creationId xmlns:a16="http://schemas.microsoft.com/office/drawing/2014/main" xmlns="" id="{3A265B8F-2ED8-EBEC-21F3-E08188BC56D7}"/>
              </a:ext>
            </a:extLst>
          </p:cNvPr>
          <p:cNvGrpSpPr/>
          <p:nvPr/>
        </p:nvGrpSpPr>
        <p:grpSpPr>
          <a:xfrm>
            <a:off x="611560" y="2739282"/>
            <a:ext cx="5052402" cy="1395391"/>
            <a:chOff x="530015" y="2519706"/>
            <a:chExt cx="5902126" cy="1593343"/>
          </a:xfrm>
        </p:grpSpPr>
        <p:grpSp>
          <p:nvGrpSpPr>
            <p:cNvPr id="36" name="Skupina 35">
              <a:extLst>
                <a:ext uri="{FF2B5EF4-FFF2-40B4-BE49-F238E27FC236}">
                  <a16:creationId xmlns:a16="http://schemas.microsoft.com/office/drawing/2014/main" xmlns="" id="{EBF16736-A307-4EBC-06DA-3B954DC56548}"/>
                </a:ext>
              </a:extLst>
            </p:cNvPr>
            <p:cNvGrpSpPr/>
            <p:nvPr/>
          </p:nvGrpSpPr>
          <p:grpSpPr>
            <a:xfrm>
              <a:off x="530015" y="2519706"/>
              <a:ext cx="5902126" cy="268277"/>
              <a:chOff x="530015" y="2519706"/>
              <a:chExt cx="5902126" cy="268277"/>
            </a:xfrm>
          </p:grpSpPr>
          <p:sp>
            <p:nvSpPr>
              <p:cNvPr id="5" name="Zástupný symbol pro text 3">
                <a:extLst>
                  <a:ext uri="{FF2B5EF4-FFF2-40B4-BE49-F238E27FC236}">
                    <a16:creationId xmlns:a16="http://schemas.microsoft.com/office/drawing/2014/main" xmlns="" id="{D81FE8B5-B21A-7B08-CB48-D98E24340F6A}"/>
                  </a:ext>
                </a:extLst>
              </p:cNvPr>
              <p:cNvSpPr txBox="1">
                <a:spLocks/>
              </p:cNvSpPr>
              <p:nvPr/>
            </p:nvSpPr>
            <p:spPr>
              <a:xfrm>
                <a:off x="760015" y="2548883"/>
                <a:ext cx="5672126" cy="2337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Celý rok</a:t>
                </a:r>
              </a:p>
            </p:txBody>
          </p:sp>
          <p:pic>
            <p:nvPicPr>
              <p:cNvPr id="25" name="Grafický objekt 24" descr="Denní kalendář obrys">
                <a:extLst>
                  <a:ext uri="{FF2B5EF4-FFF2-40B4-BE49-F238E27FC236}">
                    <a16:creationId xmlns:a16="http://schemas.microsoft.com/office/drawing/2014/main" xmlns="" id="{C9DCD790-015C-28BA-3BD8-54A62D329A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015" y="2519706"/>
                <a:ext cx="268278" cy="268277"/>
              </a:xfrm>
              <a:prstGeom prst="rect">
                <a:avLst/>
              </a:prstGeom>
            </p:spPr>
          </p:pic>
        </p:grpSp>
        <p:grpSp>
          <p:nvGrpSpPr>
            <p:cNvPr id="40" name="Skupina 39">
              <a:extLst>
                <a:ext uri="{FF2B5EF4-FFF2-40B4-BE49-F238E27FC236}">
                  <a16:creationId xmlns:a16="http://schemas.microsoft.com/office/drawing/2014/main" xmlns="" id="{476908C9-DA7B-4FCE-7605-9679C88B02EE}"/>
                </a:ext>
              </a:extLst>
            </p:cNvPr>
            <p:cNvGrpSpPr/>
            <p:nvPr/>
          </p:nvGrpSpPr>
          <p:grpSpPr>
            <a:xfrm>
              <a:off x="530015" y="3583013"/>
              <a:ext cx="4528601" cy="287563"/>
              <a:chOff x="530015" y="3583013"/>
              <a:chExt cx="4528601" cy="287563"/>
            </a:xfrm>
          </p:grpSpPr>
          <p:pic>
            <p:nvPicPr>
              <p:cNvPr id="19" name="Grafický objekt 18" descr="Řeč obrys">
                <a:extLst>
                  <a:ext uri="{FF2B5EF4-FFF2-40B4-BE49-F238E27FC236}">
                    <a16:creationId xmlns:a16="http://schemas.microsoft.com/office/drawing/2014/main" xmlns="" id="{6808AE52-1C65-2F48-F35E-8A2D53FFBE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0015" y="3583013"/>
                <a:ext cx="268278" cy="268277"/>
              </a:xfrm>
              <a:prstGeom prst="rect">
                <a:avLst/>
              </a:prstGeom>
            </p:spPr>
          </p:pic>
          <p:sp>
            <p:nvSpPr>
              <p:cNvPr id="26" name="Zástupný symbol pro text 3">
                <a:extLst>
                  <a:ext uri="{FF2B5EF4-FFF2-40B4-BE49-F238E27FC236}">
                    <a16:creationId xmlns:a16="http://schemas.microsoft.com/office/drawing/2014/main" xmlns="" id="{11038EFE-0DB0-DC55-6FFB-ECBD23F50639}"/>
                  </a:ext>
                </a:extLst>
              </p:cNvPr>
              <p:cNvSpPr txBox="1">
                <a:spLocks/>
              </p:cNvSpPr>
              <p:nvPr/>
            </p:nvSpPr>
            <p:spPr>
              <a:xfrm>
                <a:off x="760014" y="3614170"/>
                <a:ext cx="4298602" cy="256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Čeština, Němčina a Angličtina</a:t>
                </a:r>
              </a:p>
            </p:txBody>
          </p:sp>
        </p:grpSp>
        <p:grpSp>
          <p:nvGrpSpPr>
            <p:cNvPr id="37" name="Skupina 36">
              <a:extLst>
                <a:ext uri="{FF2B5EF4-FFF2-40B4-BE49-F238E27FC236}">
                  <a16:creationId xmlns:a16="http://schemas.microsoft.com/office/drawing/2014/main" xmlns="" id="{8AC13B40-8B42-F324-13C3-8EEC527A104C}"/>
                </a:ext>
              </a:extLst>
            </p:cNvPr>
            <p:cNvGrpSpPr/>
            <p:nvPr/>
          </p:nvGrpSpPr>
          <p:grpSpPr>
            <a:xfrm>
              <a:off x="530015" y="2794064"/>
              <a:ext cx="5631867" cy="268276"/>
              <a:chOff x="530015" y="2794064"/>
              <a:chExt cx="5631867" cy="268276"/>
            </a:xfrm>
          </p:grpSpPr>
          <p:pic>
            <p:nvPicPr>
              <p:cNvPr id="23" name="Grafický objekt 22" descr="Mapa s označeným bodem obrys">
                <a:extLst>
                  <a:ext uri="{FF2B5EF4-FFF2-40B4-BE49-F238E27FC236}">
                    <a16:creationId xmlns:a16="http://schemas.microsoft.com/office/drawing/2014/main" xmlns="" id="{10B65775-F71D-7575-8894-4D3A3F9744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0015" y="2794064"/>
                <a:ext cx="268278" cy="268276"/>
              </a:xfrm>
              <a:prstGeom prst="rect">
                <a:avLst/>
              </a:prstGeom>
            </p:spPr>
          </p:pic>
          <p:sp>
            <p:nvSpPr>
              <p:cNvPr id="27" name="Zástupný symbol pro text 3">
                <a:extLst>
                  <a:ext uri="{FF2B5EF4-FFF2-40B4-BE49-F238E27FC236}">
                    <a16:creationId xmlns:a16="http://schemas.microsoft.com/office/drawing/2014/main" xmlns="" id="{17035165-6C34-691B-636B-1C30A3639497}"/>
                  </a:ext>
                </a:extLst>
              </p:cNvPr>
              <p:cNvSpPr txBox="1">
                <a:spLocks/>
              </p:cNvSpPr>
              <p:nvPr/>
            </p:nvSpPr>
            <p:spPr>
              <a:xfrm>
                <a:off x="765607" y="2828154"/>
                <a:ext cx="5396275" cy="22607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dirty="0">
                    <a:solidFill>
                      <a:srgbClr val="003C78"/>
                    </a:solidFill>
                    <a:hlinkClick r:id="rId9">
                      <a:extLst>
                        <a:ext uri="{A12FA001-AC4F-418D-AE19-62706E023703}">
                          <ahyp:hlinkClr xmlns:ahyp="http://schemas.microsoft.com/office/drawing/2018/hyperlinkcolor" xmlns="" val="tx"/>
                        </a:ext>
                      </a:extLst>
                    </a:hlinkClick>
                  </a:rPr>
                  <a:t>Žernosecké vinařství</a:t>
                </a:r>
                <a:r>
                  <a:rPr lang="cs-CZ" sz="700" b="1" dirty="0">
                    <a:solidFill>
                      <a:srgbClr val="003C78"/>
                    </a:solidFill>
                  </a:rPr>
                  <a:t>, </a:t>
                </a:r>
                <a:r>
                  <a:rPr lang="cs-CZ" sz="700" b="1" dirty="0">
                    <a:solidFill>
                      <a:srgbClr val="003C78"/>
                    </a:solidFill>
                    <a:hlinkClick r:id="rId10">
                      <a:extLst>
                        <a:ext uri="{A12FA001-AC4F-418D-AE19-62706E023703}">
                          <ahyp:hlinkClr xmlns:ahyp="http://schemas.microsoft.com/office/drawing/2018/hyperlinkcolor" xmlns="" val="tx"/>
                        </a:ext>
                      </a:extLst>
                    </a:hlinkClick>
                  </a:rPr>
                  <a:t>Vinařství pod </a:t>
                </a:r>
                <a:r>
                  <a:rPr lang="cs-CZ" sz="700" b="1" dirty="0">
                    <a:solidFill>
                      <a:srgbClr val="003C78"/>
                    </a:solidFill>
                    <a:hlinkClick r:id="rId10">
                      <a:extLst>
                        <a:ext uri="{A12FA001-AC4F-418D-AE19-62706E023703}">
                          <ahyp:hlinkClr xmlns:ahyp="http://schemas.microsoft.com/office/drawing/2018/hyperlinkcolor" xmlns="" val="tx"/>
                        </a:ext>
                      </a:extLst>
                    </a:hlinkClick>
                  </a:rPr>
                  <a:t>Radobýlem</a:t>
                </a:r>
                <a:r>
                  <a:rPr lang="cs-CZ" sz="700" b="1" dirty="0">
                    <a:solidFill>
                      <a:srgbClr val="003C78"/>
                    </a:solidFill>
                  </a:rPr>
                  <a:t>, </a:t>
                </a:r>
                <a:r>
                  <a:rPr lang="cs-CZ" sz="700" b="1" dirty="0">
                    <a:solidFill>
                      <a:srgbClr val="003C78"/>
                    </a:solidFill>
                    <a:hlinkClick r:id="rId11">
                      <a:extLst>
                        <a:ext uri="{A12FA001-AC4F-418D-AE19-62706E023703}">
                          <ahyp:hlinkClr xmlns:ahyp="http://schemas.microsoft.com/office/drawing/2018/hyperlinkcolor" xmlns="" val="tx"/>
                        </a:ext>
                      </a:extLst>
                    </a:hlinkClick>
                  </a:rPr>
                  <a:t>Rodinné vinařství Mikulenkovi</a:t>
                </a:r>
                <a:r>
                  <a:rPr lang="cs-CZ" sz="700" b="1" dirty="0">
                    <a:solidFill>
                      <a:srgbClr val="003C78"/>
                    </a:solidFill>
                  </a:rPr>
                  <a:t>, </a:t>
                </a:r>
                <a:r>
                  <a:rPr lang="cs-CZ" sz="700" b="1" dirty="0">
                    <a:solidFill>
                      <a:srgbClr val="003C78"/>
                    </a:solidFill>
                    <a:hlinkClick r:id="rId12">
                      <a:extLst>
                        <a:ext uri="{A12FA001-AC4F-418D-AE19-62706E023703}">
                          <ahyp:hlinkClr xmlns:ahyp="http://schemas.microsoft.com/office/drawing/2018/hyperlinkcolor" xmlns="" val="tx"/>
                        </a:ext>
                      </a:extLst>
                    </a:hlinkClick>
                  </a:rPr>
                  <a:t>Vinařství sv. Tomáše</a:t>
                </a:r>
                <a:endParaRPr lang="cs-CZ" sz="700" b="1" dirty="0">
                  <a:solidFill>
                    <a:srgbClr val="003C78"/>
                  </a:solidFill>
                </a:endParaRPr>
              </a:p>
            </p:txBody>
          </p:sp>
        </p:grpSp>
        <p:grpSp>
          <p:nvGrpSpPr>
            <p:cNvPr id="39" name="Skupina 38">
              <a:extLst>
                <a:ext uri="{FF2B5EF4-FFF2-40B4-BE49-F238E27FC236}">
                  <a16:creationId xmlns:a16="http://schemas.microsoft.com/office/drawing/2014/main" xmlns="" id="{B6F6E51C-195D-3FD8-7C58-54AF88DCEEAC}"/>
                </a:ext>
              </a:extLst>
            </p:cNvPr>
            <p:cNvGrpSpPr/>
            <p:nvPr/>
          </p:nvGrpSpPr>
          <p:grpSpPr>
            <a:xfrm>
              <a:off x="530015" y="3327480"/>
              <a:ext cx="5529464" cy="269441"/>
              <a:chOff x="530015" y="3327480"/>
              <a:chExt cx="5529464" cy="269441"/>
            </a:xfrm>
          </p:grpSpPr>
          <p:pic>
            <p:nvPicPr>
              <p:cNvPr id="21" name="Grafický objekt 20" descr="Uživatelé obrys">
                <a:extLst>
                  <a:ext uri="{FF2B5EF4-FFF2-40B4-BE49-F238E27FC236}">
                    <a16:creationId xmlns:a16="http://schemas.microsoft.com/office/drawing/2014/main" xmlns="" id="{D6DF0FB8-B18A-22FD-1AD9-C09B8433B11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30015" y="3328643"/>
                <a:ext cx="268278" cy="268278"/>
              </a:xfrm>
              <a:prstGeom prst="rect">
                <a:avLst/>
              </a:prstGeom>
            </p:spPr>
          </p:pic>
          <p:sp>
            <p:nvSpPr>
              <p:cNvPr id="28" name="Zástupný symbol pro text 3">
                <a:extLst>
                  <a:ext uri="{FF2B5EF4-FFF2-40B4-BE49-F238E27FC236}">
                    <a16:creationId xmlns:a16="http://schemas.microsoft.com/office/drawing/2014/main" xmlns="" id="{6480A8F3-6234-2614-FEF8-01D7DC08C9F4}"/>
                  </a:ext>
                </a:extLst>
              </p:cNvPr>
              <p:cNvSpPr txBox="1">
                <a:spLocks/>
              </p:cNvSpPr>
              <p:nvPr/>
            </p:nvSpPr>
            <p:spPr>
              <a:xfrm>
                <a:off x="760015" y="3327480"/>
                <a:ext cx="5299464" cy="2501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10 – 40 osob. Při větším počtu mohou být účastníci rozděleni do skupin po 10 – 20 osobách. Ve dvou vinařství je možno ubytování vždy pro 20 osob. </a:t>
                </a:r>
              </a:p>
            </p:txBody>
          </p:sp>
        </p:grpSp>
        <p:grpSp>
          <p:nvGrpSpPr>
            <p:cNvPr id="38" name="Skupina 37">
              <a:extLst>
                <a:ext uri="{FF2B5EF4-FFF2-40B4-BE49-F238E27FC236}">
                  <a16:creationId xmlns:a16="http://schemas.microsoft.com/office/drawing/2014/main" xmlns="" id="{F977008A-29AA-D46F-C817-94FF8FB4DA42}"/>
                </a:ext>
              </a:extLst>
            </p:cNvPr>
            <p:cNvGrpSpPr/>
            <p:nvPr/>
          </p:nvGrpSpPr>
          <p:grpSpPr>
            <a:xfrm>
              <a:off x="530015" y="3073693"/>
              <a:ext cx="5299464" cy="278983"/>
              <a:chOff x="530015" y="3073693"/>
              <a:chExt cx="5299464" cy="278983"/>
            </a:xfrm>
          </p:grpSpPr>
          <p:sp>
            <p:nvSpPr>
              <p:cNvPr id="29" name="Zástupný symbol pro text 3">
                <a:extLst>
                  <a:ext uri="{FF2B5EF4-FFF2-40B4-BE49-F238E27FC236}">
                    <a16:creationId xmlns:a16="http://schemas.microsoft.com/office/drawing/2014/main" xmlns="" id="{453B5D3E-F5F9-F059-18F9-8192420BADC8}"/>
                  </a:ext>
                </a:extLst>
              </p:cNvPr>
              <p:cNvSpPr txBox="1">
                <a:spLocks/>
              </p:cNvSpPr>
              <p:nvPr/>
            </p:nvSpPr>
            <p:spPr>
              <a:xfrm>
                <a:off x="760014" y="3102510"/>
                <a:ext cx="5069465" cy="25016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2 – 3 hodiny </a:t>
                </a:r>
              </a:p>
            </p:txBody>
          </p:sp>
          <p:pic>
            <p:nvPicPr>
              <p:cNvPr id="31" name="Grafický objekt 30" descr="Hodiny obrys">
                <a:extLst>
                  <a:ext uri="{FF2B5EF4-FFF2-40B4-BE49-F238E27FC236}">
                    <a16:creationId xmlns:a16="http://schemas.microsoft.com/office/drawing/2014/main" xmlns="" id="{CAE8014D-F07F-CDFF-BE20-B2AAFC76AEC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530015" y="3073693"/>
                <a:ext cx="268278" cy="268276"/>
              </a:xfrm>
              <a:prstGeom prst="rect">
                <a:avLst/>
              </a:prstGeom>
            </p:spPr>
          </p:pic>
        </p:grpSp>
        <p:grpSp>
          <p:nvGrpSpPr>
            <p:cNvPr id="41" name="Skupina 40">
              <a:extLst>
                <a:ext uri="{FF2B5EF4-FFF2-40B4-BE49-F238E27FC236}">
                  <a16:creationId xmlns:a16="http://schemas.microsoft.com/office/drawing/2014/main" xmlns="" id="{AAAB508D-C3BB-BC85-63C6-A64E03AA6ECC}"/>
                </a:ext>
              </a:extLst>
            </p:cNvPr>
            <p:cNvGrpSpPr/>
            <p:nvPr/>
          </p:nvGrpSpPr>
          <p:grpSpPr>
            <a:xfrm>
              <a:off x="530017" y="3844771"/>
              <a:ext cx="4292764" cy="268278"/>
              <a:chOff x="530017" y="3844771"/>
              <a:chExt cx="4292764" cy="268278"/>
            </a:xfrm>
          </p:grpSpPr>
          <p:sp>
            <p:nvSpPr>
              <p:cNvPr id="32" name="Zástupný symbol pro text 3">
                <a:extLst>
                  <a:ext uri="{FF2B5EF4-FFF2-40B4-BE49-F238E27FC236}">
                    <a16:creationId xmlns:a16="http://schemas.microsoft.com/office/drawing/2014/main" xmlns="" id="{89B988C6-554B-B930-5C24-4CBB6D25343D}"/>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cs-CZ" sz="700" b="1">
                  <a:solidFill>
                    <a:srgbClr val="003C78"/>
                  </a:solidFill>
                </a:endParaRPr>
              </a:p>
            </p:txBody>
          </p:sp>
          <p:pic>
            <p:nvPicPr>
              <p:cNvPr id="34" name="Grafický objekt 33" descr="Internet obrys">
                <a:extLst>
                  <a:ext uri="{FF2B5EF4-FFF2-40B4-BE49-F238E27FC236}">
                    <a16:creationId xmlns:a16="http://schemas.microsoft.com/office/drawing/2014/main" xmlns="" id="{AB75E02C-EBAC-7137-6193-F8DA3DE6903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530017" y="3844771"/>
                <a:ext cx="268277" cy="268278"/>
              </a:xfrm>
              <a:prstGeom prst="rect">
                <a:avLst/>
              </a:prstGeom>
            </p:spPr>
          </p:pic>
        </p:grpSp>
      </p:grpSp>
      <p:sp>
        <p:nvSpPr>
          <p:cNvPr id="35" name="Zástupný symbol pro text 3">
            <a:extLst>
              <a:ext uri="{FF2B5EF4-FFF2-40B4-BE49-F238E27FC236}">
                <a16:creationId xmlns:a16="http://schemas.microsoft.com/office/drawing/2014/main" xmlns=""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latin typeface="Arial"/>
                <a:cs typeface="Arial"/>
              </a:rPr>
              <a:t>Více </a:t>
            </a:r>
            <a:r>
              <a:rPr lang="cs-CZ" sz="1500" b="1" err="1">
                <a:latin typeface="Arial"/>
                <a:cs typeface="Arial"/>
              </a:rPr>
              <a:t>info</a:t>
            </a:r>
            <a:r>
              <a:rPr lang="cs-CZ" sz="1500" b="1">
                <a:latin typeface="Arial"/>
                <a:cs typeface="Arial"/>
              </a:rPr>
              <a:t>: </a:t>
            </a:r>
            <a:r>
              <a:rPr lang="en-US" sz="1500" b="1">
                <a:solidFill>
                  <a:srgbClr val="003C78"/>
                </a:solidFill>
                <a:latin typeface="Arial"/>
                <a:cs typeface="Arial"/>
                <a:hlinkClick r:id="rId19">
                  <a:extLst>
                    <a:ext uri="{A12FA001-AC4F-418D-AE19-62706E023703}">
                      <ahyp:hlinkClr xmlns:ahyp="http://schemas.microsoft.com/office/drawing/2018/hyperlinkcolor" xmlns="" val="tx"/>
                    </a:ext>
                  </a:extLst>
                </a:hlinkClick>
              </a:rPr>
              <a:t>Ústí Region Convention Bureau</a:t>
            </a:r>
            <a:endParaRPr lang="cs-CZ" sz="1500" b="1" u="sng">
              <a:solidFill>
                <a:srgbClr val="003C78"/>
              </a:solidFill>
              <a:latin typeface="Arial"/>
              <a:cs typeface="Arial"/>
            </a:endParaRPr>
          </a:p>
          <a:p>
            <a:endParaRPr lang="cs-CZ"/>
          </a:p>
        </p:txBody>
      </p:sp>
      <p:pic>
        <p:nvPicPr>
          <p:cNvPr id="3" name="Zástupný symbol obrázku 6">
            <a:extLst>
              <a:ext uri="{FF2B5EF4-FFF2-40B4-BE49-F238E27FC236}">
                <a16:creationId xmlns:a16="http://schemas.microsoft.com/office/drawing/2014/main" xmlns="" id="{2A294789-970C-BA9B-90D8-2AFE086C6EE1}"/>
              </a:ext>
            </a:extLst>
          </p:cNvPr>
          <p:cNvPicPr>
            <a:picLocks noChangeAspect="1"/>
          </p:cNvPicPr>
          <p:nvPr/>
        </p:nvPicPr>
        <p:blipFill>
          <a:blip r:embed="rId20" cstate="print">
            <a:extLst>
              <a:ext uri="{28A0092B-C50C-407E-A947-70E740481C1C}">
                <a14:useLocalDpi xmlns:a14="http://schemas.microsoft.com/office/drawing/2010/main" val="0"/>
              </a:ext>
            </a:extLst>
          </a:blip>
          <a:srcRect l="5366" r="5366"/>
          <a:stretch/>
        </p:blipFill>
        <p:spPr>
          <a:xfrm>
            <a:off x="6437312" y="2499742"/>
            <a:ext cx="2231069" cy="1874480"/>
          </a:xfrm>
          <a:prstGeom prst="rect">
            <a:avLst/>
          </a:prstGeom>
        </p:spPr>
      </p:pic>
    </p:spTree>
    <p:extLst>
      <p:ext uri="{BB962C8B-B14F-4D97-AF65-F5344CB8AC3E}">
        <p14:creationId xmlns:p14="http://schemas.microsoft.com/office/powerpoint/2010/main" val="25364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405632"/>
            <a:ext cx="7464677" cy="425054"/>
          </a:xfrm>
        </p:spPr>
        <p:txBody>
          <a:bodyPr>
            <a:normAutofit fontScale="90000"/>
          </a:bodyPr>
          <a:lstStyle/>
          <a:p>
            <a:r>
              <a:rPr lang="pl-PL" dirty="0"/>
              <a:t>Ochutnávka Českého středohoří všemi smysly </a:t>
            </a:r>
            <a:r>
              <a:rPr lang="pl-PL" dirty="0" smtClean="0"/>
              <a:t>na </a:t>
            </a:r>
            <a:r>
              <a:rPr lang="pl-PL" dirty="0"/>
              <a:t>usedlosti Dvůr Perlová voda</a:t>
            </a:r>
            <a:endParaRPr lang="cs-CZ" dirty="0"/>
          </a:p>
        </p:txBody>
      </p:sp>
      <p:pic>
        <p:nvPicPr>
          <p:cNvPr id="7" name="Zástupný symbol obrázku 6">
            <a:extLst>
              <a:ext uri="{FF2B5EF4-FFF2-40B4-BE49-F238E27FC236}">
                <a16:creationId xmlns:a16="http://schemas.microsoft.com/office/drawing/2014/main" xmlns="" id="{29CF9FBB-C977-E4EC-BA23-FF21B2F9DC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272" r="10272"/>
          <a:stretch/>
        </p:blipFill>
        <p:spPr>
          <a:xfrm>
            <a:off x="6437312" y="555526"/>
            <a:ext cx="2228364" cy="1872208"/>
          </a:xfrm>
        </p:spPr>
      </p:pic>
      <p:sp>
        <p:nvSpPr>
          <p:cNvPr id="4" name="Zástupný symbol pro text 3"/>
          <p:cNvSpPr>
            <a:spLocks noGrp="1"/>
          </p:cNvSpPr>
          <p:nvPr>
            <p:ph type="body" sz="half" idx="2"/>
          </p:nvPr>
        </p:nvSpPr>
        <p:spPr>
          <a:xfrm>
            <a:off x="462772" y="837330"/>
            <a:ext cx="5765412" cy="1940244"/>
          </a:xfrm>
        </p:spPr>
        <p:txBody>
          <a:bodyPr>
            <a:normAutofit fontScale="70000" lnSpcReduction="20000"/>
          </a:bodyPr>
          <a:lstStyle/>
          <a:p>
            <a:pPr algn="just"/>
            <a:r>
              <a:rPr lang="cs-CZ" b="1" dirty="0"/>
              <a:t>Zrenovovanou usedlost Dvůr Perlová voda najdete nedaleko vodního hradu Budyně nad Ohří a pár kilometrů od krále Českého středohoří – zříceniny hradu </a:t>
            </a:r>
            <a:r>
              <a:rPr lang="cs-CZ" b="1" dirty="0" err="1"/>
              <a:t>Hazmburk</a:t>
            </a:r>
            <a:r>
              <a:rPr lang="cs-CZ" b="1" dirty="0"/>
              <a:t>. Všechny aktivity </a:t>
            </a:r>
            <a:r>
              <a:rPr lang="cs-CZ" b="1" dirty="0" smtClean="0"/>
              <a:t>tu jdou </a:t>
            </a:r>
            <a:r>
              <a:rPr lang="cs-CZ" b="1" dirty="0"/>
              <a:t>v </a:t>
            </a:r>
            <a:r>
              <a:rPr lang="cs-CZ" b="1" dirty="0" smtClean="0"/>
              <a:t>souladu s</a:t>
            </a:r>
            <a:r>
              <a:rPr lang="cs-CZ" b="1" dirty="0"/>
              <a:t> udržitelností a respektem k přírodě. Vaří z lokálních surovin i bezezbytkově, vodu čerpají z vlastního vrtu a k jídlu podávají pivo ze svého pivovaru Lanýž.</a:t>
            </a:r>
          </a:p>
          <a:p>
            <a:pPr algn="just"/>
            <a:endParaRPr lang="cs-CZ" sz="1100" b="1" dirty="0"/>
          </a:p>
          <a:p>
            <a:pPr algn="just"/>
            <a:r>
              <a:rPr lang="cs-CZ" sz="1300" dirty="0"/>
              <a:t>Exkluzivní českou kuchyni vám tu naservírují zážitkovou formou v podobě degustačního menu, interaktivní večeře nebo speciální show. Jídla jsou připravena z farmářských a regionálních surovin. Na cestu dostanete dárek v podobě domácích marmelád, paštik, vlastního piva nebo lokálního medu.</a:t>
            </a:r>
          </a:p>
          <a:p>
            <a:pPr algn="just"/>
            <a:r>
              <a:rPr lang="cs-CZ" sz="1300" dirty="0"/>
              <a:t>Součástí zážitkového gastro odpoledne může být prohlídka minipivovaru a ochutnávka piva, relaxace v zahradě, koupání v biotopu, využití wellness zázemí nebo sportovní utkání na multifunkčním travnatém hřišti</a:t>
            </a:r>
            <a:r>
              <a:rPr lang="cs-CZ" sz="1300" dirty="0" smtClean="0"/>
              <a:t>.</a:t>
            </a:r>
          </a:p>
          <a:p>
            <a:pPr algn="just"/>
            <a:r>
              <a:rPr lang="cs-CZ" sz="1300" dirty="0" smtClean="0"/>
              <a:t>  </a:t>
            </a:r>
            <a:endParaRPr lang="cs-CZ" sz="1300" dirty="0"/>
          </a:p>
          <a:p>
            <a:pPr algn="just"/>
            <a:r>
              <a:rPr lang="cs-CZ" sz="1300" dirty="0" smtClean="0"/>
              <a:t>Při návštěvě usedlosti nevynechejte výšlap na hrad </a:t>
            </a:r>
            <a:r>
              <a:rPr lang="cs-CZ" sz="1300" dirty="0"/>
              <a:t>Hazmburk </a:t>
            </a:r>
            <a:r>
              <a:rPr lang="cs-CZ" sz="1300" dirty="0" smtClean="0"/>
              <a:t>nebo návštěvu barokního </a:t>
            </a:r>
            <a:r>
              <a:rPr lang="cs-CZ" sz="1300" dirty="0"/>
              <a:t>zámku Libochovice. </a:t>
            </a:r>
          </a:p>
        </p:txBody>
      </p:sp>
      <p:grpSp>
        <p:nvGrpSpPr>
          <p:cNvPr id="42" name="Skupina 41">
            <a:extLst>
              <a:ext uri="{FF2B5EF4-FFF2-40B4-BE49-F238E27FC236}">
                <a16:creationId xmlns:a16="http://schemas.microsoft.com/office/drawing/2014/main" xmlns="" id="{3A265B8F-2ED8-EBEC-21F3-E08188BC56D7}"/>
              </a:ext>
            </a:extLst>
          </p:cNvPr>
          <p:cNvGrpSpPr/>
          <p:nvPr/>
        </p:nvGrpSpPr>
        <p:grpSpPr>
          <a:xfrm>
            <a:off x="611560" y="2739282"/>
            <a:ext cx="5052402" cy="1395390"/>
            <a:chOff x="530015" y="2519706"/>
            <a:chExt cx="5902126" cy="1593343"/>
          </a:xfrm>
        </p:grpSpPr>
        <p:grpSp>
          <p:nvGrpSpPr>
            <p:cNvPr id="36" name="Skupina 35">
              <a:extLst>
                <a:ext uri="{FF2B5EF4-FFF2-40B4-BE49-F238E27FC236}">
                  <a16:creationId xmlns:a16="http://schemas.microsoft.com/office/drawing/2014/main" xmlns="" id="{EBF16736-A307-4EBC-06DA-3B954DC56548}"/>
                </a:ext>
              </a:extLst>
            </p:cNvPr>
            <p:cNvGrpSpPr/>
            <p:nvPr/>
          </p:nvGrpSpPr>
          <p:grpSpPr>
            <a:xfrm>
              <a:off x="530015" y="2519706"/>
              <a:ext cx="5902126" cy="268277"/>
              <a:chOff x="530015" y="2519706"/>
              <a:chExt cx="5902126" cy="268277"/>
            </a:xfrm>
          </p:grpSpPr>
          <p:sp>
            <p:nvSpPr>
              <p:cNvPr id="5" name="Zástupný symbol pro text 3">
                <a:extLst>
                  <a:ext uri="{FF2B5EF4-FFF2-40B4-BE49-F238E27FC236}">
                    <a16:creationId xmlns:a16="http://schemas.microsoft.com/office/drawing/2014/main" xmlns="" id="{D81FE8B5-B21A-7B08-CB48-D98E24340F6A}"/>
                  </a:ext>
                </a:extLst>
              </p:cNvPr>
              <p:cNvSpPr txBox="1">
                <a:spLocks/>
              </p:cNvSpPr>
              <p:nvPr/>
            </p:nvSpPr>
            <p:spPr>
              <a:xfrm>
                <a:off x="760015" y="2548883"/>
                <a:ext cx="5672126" cy="2337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dirty="0"/>
                  <a:t>Celý rok. Pouze zámek Libochovice </a:t>
                </a:r>
                <a:r>
                  <a:rPr lang="cs-CZ" sz="700" b="1" dirty="0" smtClean="0"/>
                  <a:t>otevřen </a:t>
                </a:r>
                <a:r>
                  <a:rPr lang="cs-CZ" sz="700" b="1" dirty="0"/>
                  <a:t>od dubna do října. </a:t>
                </a:r>
              </a:p>
            </p:txBody>
          </p:sp>
          <p:pic>
            <p:nvPicPr>
              <p:cNvPr id="25" name="Grafický objekt 24" descr="Denní kalendář obrys">
                <a:extLst>
                  <a:ext uri="{FF2B5EF4-FFF2-40B4-BE49-F238E27FC236}">
                    <a16:creationId xmlns:a16="http://schemas.microsoft.com/office/drawing/2014/main" xmlns="" id="{C9DCD790-015C-28BA-3BD8-54A62D329A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015" y="2519706"/>
                <a:ext cx="268278" cy="268277"/>
              </a:xfrm>
              <a:prstGeom prst="rect">
                <a:avLst/>
              </a:prstGeom>
            </p:spPr>
          </p:pic>
        </p:grpSp>
        <p:grpSp>
          <p:nvGrpSpPr>
            <p:cNvPr id="40" name="Skupina 39">
              <a:extLst>
                <a:ext uri="{FF2B5EF4-FFF2-40B4-BE49-F238E27FC236}">
                  <a16:creationId xmlns:a16="http://schemas.microsoft.com/office/drawing/2014/main" xmlns="" id="{476908C9-DA7B-4FCE-7605-9679C88B02EE}"/>
                </a:ext>
              </a:extLst>
            </p:cNvPr>
            <p:cNvGrpSpPr/>
            <p:nvPr/>
          </p:nvGrpSpPr>
          <p:grpSpPr>
            <a:xfrm>
              <a:off x="530015" y="3583013"/>
              <a:ext cx="4528601" cy="273642"/>
              <a:chOff x="530015" y="3583013"/>
              <a:chExt cx="4528601" cy="273642"/>
            </a:xfrm>
          </p:grpSpPr>
          <p:pic>
            <p:nvPicPr>
              <p:cNvPr id="19" name="Grafický objekt 18" descr="Řeč obrys">
                <a:extLst>
                  <a:ext uri="{FF2B5EF4-FFF2-40B4-BE49-F238E27FC236}">
                    <a16:creationId xmlns:a16="http://schemas.microsoft.com/office/drawing/2014/main" xmlns="" id="{6808AE52-1C65-2F48-F35E-8A2D53FFBE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0015" y="3583013"/>
                <a:ext cx="268278" cy="268277"/>
              </a:xfrm>
              <a:prstGeom prst="rect">
                <a:avLst/>
              </a:prstGeom>
            </p:spPr>
          </p:pic>
          <p:sp>
            <p:nvSpPr>
              <p:cNvPr id="26" name="Zástupný symbol pro text 3">
                <a:extLst>
                  <a:ext uri="{FF2B5EF4-FFF2-40B4-BE49-F238E27FC236}">
                    <a16:creationId xmlns:a16="http://schemas.microsoft.com/office/drawing/2014/main" xmlns="" id="{11038EFE-0DB0-DC55-6FFB-ECBD23F50639}"/>
                  </a:ext>
                </a:extLst>
              </p:cNvPr>
              <p:cNvSpPr txBox="1">
                <a:spLocks/>
              </p:cNvSpPr>
              <p:nvPr/>
            </p:nvSpPr>
            <p:spPr>
              <a:xfrm>
                <a:off x="760014" y="3600249"/>
                <a:ext cx="4298602" cy="256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Čeština, Angličtina, Němčina </a:t>
                </a:r>
              </a:p>
            </p:txBody>
          </p:sp>
        </p:grpSp>
        <p:grpSp>
          <p:nvGrpSpPr>
            <p:cNvPr id="37" name="Skupina 36">
              <a:extLst>
                <a:ext uri="{FF2B5EF4-FFF2-40B4-BE49-F238E27FC236}">
                  <a16:creationId xmlns:a16="http://schemas.microsoft.com/office/drawing/2014/main" xmlns="" id="{8AC13B40-8B42-F324-13C3-8EEC527A104C}"/>
                </a:ext>
              </a:extLst>
            </p:cNvPr>
            <p:cNvGrpSpPr/>
            <p:nvPr/>
          </p:nvGrpSpPr>
          <p:grpSpPr>
            <a:xfrm>
              <a:off x="530015" y="2794064"/>
              <a:ext cx="5345731" cy="268276"/>
              <a:chOff x="530015" y="2794064"/>
              <a:chExt cx="5345731" cy="268276"/>
            </a:xfrm>
          </p:grpSpPr>
          <p:pic>
            <p:nvPicPr>
              <p:cNvPr id="23" name="Grafický objekt 22" descr="Mapa s označeným bodem obrys">
                <a:extLst>
                  <a:ext uri="{FF2B5EF4-FFF2-40B4-BE49-F238E27FC236}">
                    <a16:creationId xmlns:a16="http://schemas.microsoft.com/office/drawing/2014/main" xmlns="" id="{10B65775-F71D-7575-8894-4D3A3F9744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0015" y="2794064"/>
                <a:ext cx="268278" cy="268276"/>
              </a:xfrm>
              <a:prstGeom prst="rect">
                <a:avLst/>
              </a:prstGeom>
            </p:spPr>
          </p:pic>
          <p:sp>
            <p:nvSpPr>
              <p:cNvPr id="27" name="Zástupný symbol pro text 3">
                <a:extLst>
                  <a:ext uri="{FF2B5EF4-FFF2-40B4-BE49-F238E27FC236}">
                    <a16:creationId xmlns:a16="http://schemas.microsoft.com/office/drawing/2014/main" xmlns="" id="{17035165-6C34-691B-636B-1C30A3639497}"/>
                  </a:ext>
                </a:extLst>
              </p:cNvPr>
              <p:cNvSpPr txBox="1">
                <a:spLocks/>
              </p:cNvSpPr>
              <p:nvPr/>
            </p:nvSpPr>
            <p:spPr>
              <a:xfrm>
                <a:off x="765607" y="2828154"/>
                <a:ext cx="5110139" cy="22607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Dvůr Perlová voda – 60 km severozápadně od Prahy po dálnici D8 (15 km od Roudnice nad Labem) </a:t>
                </a:r>
              </a:p>
            </p:txBody>
          </p:sp>
        </p:grpSp>
        <p:grpSp>
          <p:nvGrpSpPr>
            <p:cNvPr id="39" name="Skupina 38">
              <a:extLst>
                <a:ext uri="{FF2B5EF4-FFF2-40B4-BE49-F238E27FC236}">
                  <a16:creationId xmlns:a16="http://schemas.microsoft.com/office/drawing/2014/main" xmlns="" id="{B6F6E51C-195D-3FD8-7C58-54AF88DCEEAC}"/>
                </a:ext>
              </a:extLst>
            </p:cNvPr>
            <p:cNvGrpSpPr/>
            <p:nvPr/>
          </p:nvGrpSpPr>
          <p:grpSpPr>
            <a:xfrm>
              <a:off x="530015" y="3327480"/>
              <a:ext cx="5529464" cy="269441"/>
              <a:chOff x="530015" y="3327480"/>
              <a:chExt cx="5529464" cy="269441"/>
            </a:xfrm>
          </p:grpSpPr>
          <p:pic>
            <p:nvPicPr>
              <p:cNvPr id="21" name="Grafický objekt 20" descr="Uživatelé obrys">
                <a:extLst>
                  <a:ext uri="{FF2B5EF4-FFF2-40B4-BE49-F238E27FC236}">
                    <a16:creationId xmlns:a16="http://schemas.microsoft.com/office/drawing/2014/main" xmlns="" id="{D6DF0FB8-B18A-22FD-1AD9-C09B8433B1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0015" y="3328643"/>
                <a:ext cx="268278" cy="268278"/>
              </a:xfrm>
              <a:prstGeom prst="rect">
                <a:avLst/>
              </a:prstGeom>
            </p:spPr>
          </p:pic>
          <p:sp>
            <p:nvSpPr>
              <p:cNvPr id="28" name="Zástupný symbol pro text 3">
                <a:extLst>
                  <a:ext uri="{FF2B5EF4-FFF2-40B4-BE49-F238E27FC236}">
                    <a16:creationId xmlns:a16="http://schemas.microsoft.com/office/drawing/2014/main" xmlns="" id="{6480A8F3-6234-2614-FEF8-01D7DC08C9F4}"/>
                  </a:ext>
                </a:extLst>
              </p:cNvPr>
              <p:cNvSpPr txBox="1">
                <a:spLocks/>
              </p:cNvSpPr>
              <p:nvPr/>
            </p:nvSpPr>
            <p:spPr>
              <a:xfrm>
                <a:off x="760015" y="3327480"/>
                <a:ext cx="5299464" cy="2501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10 – 50 osob</a:t>
                </a:r>
              </a:p>
            </p:txBody>
          </p:sp>
        </p:grpSp>
        <p:grpSp>
          <p:nvGrpSpPr>
            <p:cNvPr id="38" name="Skupina 37">
              <a:extLst>
                <a:ext uri="{FF2B5EF4-FFF2-40B4-BE49-F238E27FC236}">
                  <a16:creationId xmlns:a16="http://schemas.microsoft.com/office/drawing/2014/main" xmlns="" id="{F977008A-29AA-D46F-C817-94FF8FB4DA42}"/>
                </a:ext>
              </a:extLst>
            </p:cNvPr>
            <p:cNvGrpSpPr/>
            <p:nvPr/>
          </p:nvGrpSpPr>
          <p:grpSpPr>
            <a:xfrm>
              <a:off x="530015" y="3073693"/>
              <a:ext cx="5299464" cy="278983"/>
              <a:chOff x="530015" y="3073693"/>
              <a:chExt cx="5299464" cy="278983"/>
            </a:xfrm>
          </p:grpSpPr>
          <p:sp>
            <p:nvSpPr>
              <p:cNvPr id="29" name="Zástupný symbol pro text 3">
                <a:extLst>
                  <a:ext uri="{FF2B5EF4-FFF2-40B4-BE49-F238E27FC236}">
                    <a16:creationId xmlns:a16="http://schemas.microsoft.com/office/drawing/2014/main" xmlns="" id="{453B5D3E-F5F9-F059-18F9-8192420BADC8}"/>
                  </a:ext>
                </a:extLst>
              </p:cNvPr>
              <p:cNvSpPr txBox="1">
                <a:spLocks/>
              </p:cNvSpPr>
              <p:nvPr/>
            </p:nvSpPr>
            <p:spPr>
              <a:xfrm>
                <a:off x="760014" y="3102510"/>
                <a:ext cx="5069465" cy="25016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2 – 4 hodiny </a:t>
                </a:r>
              </a:p>
            </p:txBody>
          </p:sp>
          <p:pic>
            <p:nvPicPr>
              <p:cNvPr id="31" name="Grafický objekt 30" descr="Hodiny obrys">
                <a:extLst>
                  <a:ext uri="{FF2B5EF4-FFF2-40B4-BE49-F238E27FC236}">
                    <a16:creationId xmlns:a16="http://schemas.microsoft.com/office/drawing/2014/main" xmlns="" id="{CAE8014D-F07F-CDFF-BE20-B2AAFC76AEC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30015" y="3073693"/>
                <a:ext cx="268278" cy="268276"/>
              </a:xfrm>
              <a:prstGeom prst="rect">
                <a:avLst/>
              </a:prstGeom>
            </p:spPr>
          </p:pic>
        </p:grpSp>
        <p:grpSp>
          <p:nvGrpSpPr>
            <p:cNvPr id="41" name="Skupina 40">
              <a:extLst>
                <a:ext uri="{FF2B5EF4-FFF2-40B4-BE49-F238E27FC236}">
                  <a16:creationId xmlns:a16="http://schemas.microsoft.com/office/drawing/2014/main" xmlns="" id="{AAAB508D-C3BB-BC85-63C6-A64E03AA6ECC}"/>
                </a:ext>
              </a:extLst>
            </p:cNvPr>
            <p:cNvGrpSpPr/>
            <p:nvPr/>
          </p:nvGrpSpPr>
          <p:grpSpPr>
            <a:xfrm>
              <a:off x="530017" y="3844771"/>
              <a:ext cx="4292764" cy="268278"/>
              <a:chOff x="530017" y="3844771"/>
              <a:chExt cx="4292764" cy="268278"/>
            </a:xfrm>
          </p:grpSpPr>
          <p:sp>
            <p:nvSpPr>
              <p:cNvPr id="32" name="Zástupný symbol pro text 3">
                <a:extLst>
                  <a:ext uri="{FF2B5EF4-FFF2-40B4-BE49-F238E27FC236}">
                    <a16:creationId xmlns:a16="http://schemas.microsoft.com/office/drawing/2014/main" xmlns="" id="{89B988C6-554B-B930-5C24-4CBB6D25343D}"/>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solidFill>
                      <a:srgbClr val="003C78"/>
                    </a:solidFill>
                    <a:hlinkClick r:id="rId13">
                      <a:extLst>
                        <a:ext uri="{A12FA001-AC4F-418D-AE19-62706E023703}">
                          <ahyp:hlinkClr xmlns:ahyp="http://schemas.microsoft.com/office/drawing/2018/hyperlinkcolor" xmlns="" val="tx"/>
                        </a:ext>
                      </a:extLst>
                    </a:hlinkClick>
                  </a:rPr>
                  <a:t>www.dvurperlovavoda.cz</a:t>
                </a:r>
                <a:endParaRPr lang="cs-CZ" sz="700" b="1">
                  <a:solidFill>
                    <a:srgbClr val="003C78"/>
                  </a:solidFill>
                </a:endParaRPr>
              </a:p>
            </p:txBody>
          </p:sp>
          <p:pic>
            <p:nvPicPr>
              <p:cNvPr id="34" name="Grafický objekt 33" descr="Internet obrys">
                <a:extLst>
                  <a:ext uri="{FF2B5EF4-FFF2-40B4-BE49-F238E27FC236}">
                    <a16:creationId xmlns:a16="http://schemas.microsoft.com/office/drawing/2014/main" xmlns="" id="{AB75E02C-EBAC-7137-6193-F8DA3DE690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0017" y="3844771"/>
                <a:ext cx="268277" cy="268278"/>
              </a:xfrm>
              <a:prstGeom prst="rect">
                <a:avLst/>
              </a:prstGeom>
            </p:spPr>
          </p:pic>
        </p:grpSp>
      </p:grpSp>
      <p:sp>
        <p:nvSpPr>
          <p:cNvPr id="35" name="Zástupný symbol pro text 3">
            <a:extLst>
              <a:ext uri="{FF2B5EF4-FFF2-40B4-BE49-F238E27FC236}">
                <a16:creationId xmlns:a16="http://schemas.microsoft.com/office/drawing/2014/main" xmlns=""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latin typeface="Arial"/>
                <a:cs typeface="Arial"/>
              </a:rPr>
              <a:t>Více </a:t>
            </a:r>
            <a:r>
              <a:rPr lang="cs-CZ" sz="1500" b="1" err="1">
                <a:latin typeface="Arial"/>
                <a:cs typeface="Arial"/>
              </a:rPr>
              <a:t>info</a:t>
            </a:r>
            <a:r>
              <a:rPr lang="cs-CZ" sz="1500" b="1">
                <a:latin typeface="Arial"/>
                <a:cs typeface="Arial"/>
              </a:rPr>
              <a:t>: </a:t>
            </a:r>
            <a:r>
              <a:rPr lang="en-US" sz="1500" b="1">
                <a:solidFill>
                  <a:srgbClr val="003C78"/>
                </a:solidFill>
                <a:latin typeface="Arial"/>
                <a:cs typeface="Arial"/>
                <a:hlinkClick r:id="rId16">
                  <a:extLst>
                    <a:ext uri="{A12FA001-AC4F-418D-AE19-62706E023703}">
                      <ahyp:hlinkClr xmlns:ahyp="http://schemas.microsoft.com/office/drawing/2018/hyperlinkcolor" xmlns="" val="tx"/>
                    </a:ext>
                  </a:extLst>
                </a:hlinkClick>
              </a:rPr>
              <a:t>Ústí Region Convention Bureau</a:t>
            </a:r>
            <a:endParaRPr lang="cs-CZ" sz="1500" b="1" u="sng">
              <a:solidFill>
                <a:srgbClr val="003C78"/>
              </a:solidFill>
              <a:latin typeface="Arial"/>
              <a:cs typeface="Arial"/>
            </a:endParaRPr>
          </a:p>
          <a:p>
            <a:endParaRPr lang="cs-CZ"/>
          </a:p>
        </p:txBody>
      </p:sp>
      <p:pic>
        <p:nvPicPr>
          <p:cNvPr id="3" name="Zástupný symbol obrázku 6">
            <a:extLst>
              <a:ext uri="{FF2B5EF4-FFF2-40B4-BE49-F238E27FC236}">
                <a16:creationId xmlns:a16="http://schemas.microsoft.com/office/drawing/2014/main" xmlns="" id="{2A294789-970C-BA9B-90D8-2AFE086C6EE1}"/>
              </a:ext>
            </a:extLst>
          </p:cNvPr>
          <p:cNvPicPr>
            <a:picLocks noChangeAspect="1"/>
          </p:cNvPicPr>
          <p:nvPr/>
        </p:nvPicPr>
        <p:blipFill>
          <a:blip r:embed="rId17" cstate="print">
            <a:extLst>
              <a:ext uri="{28A0092B-C50C-407E-A947-70E740481C1C}">
                <a14:useLocalDpi xmlns:a14="http://schemas.microsoft.com/office/drawing/2010/main" val="0"/>
              </a:ext>
            </a:extLst>
          </a:blip>
          <a:srcRect t="18494" b="18494"/>
          <a:stretch/>
        </p:blipFill>
        <p:spPr>
          <a:xfrm>
            <a:off x="6437312" y="2499742"/>
            <a:ext cx="2231069" cy="1874480"/>
          </a:xfrm>
          <a:prstGeom prst="rect">
            <a:avLst/>
          </a:prstGeom>
        </p:spPr>
      </p:pic>
    </p:spTree>
    <p:extLst>
      <p:ext uri="{BB962C8B-B14F-4D97-AF65-F5344CB8AC3E}">
        <p14:creationId xmlns:p14="http://schemas.microsoft.com/office/powerpoint/2010/main" val="67501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28026"/>
            <a:ext cx="8450639" cy="425054"/>
          </a:xfrm>
        </p:spPr>
        <p:txBody>
          <a:bodyPr>
            <a:normAutofit fontScale="90000"/>
          </a:bodyPr>
          <a:lstStyle/>
          <a:p>
            <a:r>
              <a:rPr lang="pl-PL" dirty="0">
                <a:latin typeface="Arial"/>
                <a:cs typeface="Arial"/>
              </a:rPr>
              <a:t>Den v </a:t>
            </a:r>
            <a:r>
              <a:rPr lang="pl-PL" dirty="0" err="1">
                <a:latin typeface="Arial"/>
                <a:cs typeface="Arial"/>
              </a:rPr>
              <a:t>prvorepublikovém</a:t>
            </a:r>
            <a:r>
              <a:rPr lang="pl-PL" dirty="0">
                <a:latin typeface="Arial"/>
                <a:cs typeface="Arial"/>
              </a:rPr>
              <a:t> stylu v </a:t>
            </a:r>
            <a:r>
              <a:rPr lang="pl-PL" dirty="0" err="1">
                <a:latin typeface="Arial"/>
                <a:cs typeface="Arial"/>
              </a:rPr>
              <a:t>pivovaru</a:t>
            </a:r>
            <a:r>
              <a:rPr lang="pl-PL" dirty="0">
                <a:latin typeface="Arial"/>
                <a:cs typeface="Arial"/>
              </a:rPr>
              <a:t> Monopol</a:t>
            </a:r>
            <a:endParaRPr lang="cs-CZ" dirty="0">
              <a:latin typeface="Arial"/>
              <a:cs typeface="Arial"/>
            </a:endParaRPr>
          </a:p>
        </p:txBody>
      </p:sp>
      <p:pic>
        <p:nvPicPr>
          <p:cNvPr id="7" name="Zástupný symbol obrázku 6">
            <a:extLst>
              <a:ext uri="{FF2B5EF4-FFF2-40B4-BE49-F238E27FC236}">
                <a16:creationId xmlns:a16="http://schemas.microsoft.com/office/drawing/2014/main" xmlns="" id="{29CF9FBB-C977-E4EC-BA23-FF21B2F9DC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295" r="10295"/>
          <a:stretch/>
        </p:blipFill>
        <p:spPr>
          <a:xfrm>
            <a:off x="6437312" y="617920"/>
            <a:ext cx="2154101" cy="1809814"/>
          </a:xfrm>
        </p:spPr>
      </p:pic>
      <p:sp>
        <p:nvSpPr>
          <p:cNvPr id="4" name="Zástupný symbol pro text 3"/>
          <p:cNvSpPr>
            <a:spLocks noGrp="1"/>
          </p:cNvSpPr>
          <p:nvPr>
            <p:ph type="body" sz="half" idx="2"/>
          </p:nvPr>
        </p:nvSpPr>
        <p:spPr>
          <a:xfrm>
            <a:off x="462772" y="771550"/>
            <a:ext cx="5765412" cy="1940244"/>
          </a:xfrm>
        </p:spPr>
        <p:txBody>
          <a:bodyPr>
            <a:normAutofit fontScale="77500" lnSpcReduction="20000"/>
          </a:bodyPr>
          <a:lstStyle/>
          <a:p>
            <a:pPr algn="just"/>
            <a:r>
              <a:rPr lang="cs-CZ" b="1" dirty="0"/>
              <a:t>Objekt Pivovaru a Wellness hotelu Monopol najdete přímo v srdci lázeňského města Teplice. Unikátní prostor </a:t>
            </a:r>
            <a:r>
              <a:rPr lang="cs-CZ" b="1" dirty="0" smtClean="0"/>
              <a:t>vás </a:t>
            </a:r>
            <a:r>
              <a:rPr lang="cs-CZ" b="1" dirty="0"/>
              <a:t>přenese zpátky v čase do noblesní meziválečné doby první republiky. Citlivě zrekonstruovaný objekt kdysi známý jako Varieté u Labutě, později pak obchodní dům s </a:t>
            </a:r>
            <a:r>
              <a:rPr lang="cs-CZ" b="1" dirty="0" smtClean="0"/>
              <a:t>lahůdkami, </a:t>
            </a:r>
            <a:r>
              <a:rPr lang="cs-CZ" b="1" dirty="0"/>
              <a:t>dnes nabízí pivovarskou restauraci s vynikajícími vlastními pivy, kavárnu, čtyřhvězdičkový hotel a pivní lázně.</a:t>
            </a:r>
          </a:p>
          <a:p>
            <a:pPr algn="just"/>
            <a:endParaRPr lang="cs-CZ" sz="1100" b="1" dirty="0"/>
          </a:p>
          <a:p>
            <a:pPr algn="just"/>
            <a:r>
              <a:rPr lang="cs-CZ" sz="1300" dirty="0"/>
              <a:t>Během prohlídky pivovaru si prohlédnete prostory areálu, dozvíte se, jak se vaří poctivé pivo ležáckého typu klasickou českou technologií, a na závěr </a:t>
            </a:r>
            <a:r>
              <a:rPr lang="cs-CZ" sz="1300" dirty="0" smtClean="0"/>
              <a:t>ochutnáte </a:t>
            </a:r>
            <a:r>
              <a:rPr lang="cs-CZ" sz="1300" dirty="0"/>
              <a:t>celé pivní degustační menu.</a:t>
            </a:r>
          </a:p>
          <a:p>
            <a:pPr algn="just"/>
            <a:r>
              <a:rPr lang="cs-CZ" sz="1300" dirty="0"/>
              <a:t>Na jídelním lístku najdete tradiční českou kuchyni, jako jsou žebra, vepřové koleno nebo hovězí líčka. Sladkou tečkou je tu vyhlášený domácí dezert „Větrník“. Moderní gastronomii vám naservírují v druhé části objektu Monopol – v Garden restaurantu.</a:t>
            </a:r>
          </a:p>
          <a:p>
            <a:pPr algn="just"/>
            <a:r>
              <a:rPr lang="cs-CZ" sz="1300" dirty="0"/>
              <a:t>Pivo si v Monopolu ochutnáte i unikátní formou – v pivních lázních.  Přímo u kádě je umístěna pípa, ze které si načepujete 12° pivní ležák. Hlavní složkou relaxační koupele je tu samozřejmě chmel.</a:t>
            </a:r>
          </a:p>
        </p:txBody>
      </p:sp>
      <p:grpSp>
        <p:nvGrpSpPr>
          <p:cNvPr id="42" name="Skupina 41">
            <a:extLst>
              <a:ext uri="{FF2B5EF4-FFF2-40B4-BE49-F238E27FC236}">
                <a16:creationId xmlns:a16="http://schemas.microsoft.com/office/drawing/2014/main" xmlns="" id="{3A265B8F-2ED8-EBEC-21F3-E08188BC56D7}"/>
              </a:ext>
            </a:extLst>
          </p:cNvPr>
          <p:cNvGrpSpPr/>
          <p:nvPr/>
        </p:nvGrpSpPr>
        <p:grpSpPr>
          <a:xfrm>
            <a:off x="611560" y="2739282"/>
            <a:ext cx="5052402" cy="1395390"/>
            <a:chOff x="530015" y="2519706"/>
            <a:chExt cx="5902126" cy="1593343"/>
          </a:xfrm>
        </p:grpSpPr>
        <p:grpSp>
          <p:nvGrpSpPr>
            <p:cNvPr id="36" name="Skupina 35">
              <a:extLst>
                <a:ext uri="{FF2B5EF4-FFF2-40B4-BE49-F238E27FC236}">
                  <a16:creationId xmlns:a16="http://schemas.microsoft.com/office/drawing/2014/main" xmlns="" id="{EBF16736-A307-4EBC-06DA-3B954DC56548}"/>
                </a:ext>
              </a:extLst>
            </p:cNvPr>
            <p:cNvGrpSpPr/>
            <p:nvPr/>
          </p:nvGrpSpPr>
          <p:grpSpPr>
            <a:xfrm>
              <a:off x="530015" y="2519706"/>
              <a:ext cx="5902126" cy="268277"/>
              <a:chOff x="530015" y="2519706"/>
              <a:chExt cx="5902126" cy="268277"/>
            </a:xfrm>
          </p:grpSpPr>
          <p:sp>
            <p:nvSpPr>
              <p:cNvPr id="5" name="Zástupný symbol pro text 3">
                <a:extLst>
                  <a:ext uri="{FF2B5EF4-FFF2-40B4-BE49-F238E27FC236}">
                    <a16:creationId xmlns:a16="http://schemas.microsoft.com/office/drawing/2014/main" xmlns="" id="{D81FE8B5-B21A-7B08-CB48-D98E24340F6A}"/>
                  </a:ext>
                </a:extLst>
              </p:cNvPr>
              <p:cNvSpPr txBox="1">
                <a:spLocks/>
              </p:cNvSpPr>
              <p:nvPr/>
            </p:nvSpPr>
            <p:spPr>
              <a:xfrm>
                <a:off x="760015" y="2548883"/>
                <a:ext cx="5672126" cy="2337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Celý rok</a:t>
                </a:r>
              </a:p>
            </p:txBody>
          </p:sp>
          <p:pic>
            <p:nvPicPr>
              <p:cNvPr id="25" name="Grafický objekt 24" descr="Denní kalendář obrys">
                <a:extLst>
                  <a:ext uri="{FF2B5EF4-FFF2-40B4-BE49-F238E27FC236}">
                    <a16:creationId xmlns:a16="http://schemas.microsoft.com/office/drawing/2014/main" xmlns="" id="{C9DCD790-015C-28BA-3BD8-54A62D329A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015" y="2519706"/>
                <a:ext cx="268278" cy="268277"/>
              </a:xfrm>
              <a:prstGeom prst="rect">
                <a:avLst/>
              </a:prstGeom>
            </p:spPr>
          </p:pic>
        </p:grpSp>
        <p:grpSp>
          <p:nvGrpSpPr>
            <p:cNvPr id="40" name="Skupina 39">
              <a:extLst>
                <a:ext uri="{FF2B5EF4-FFF2-40B4-BE49-F238E27FC236}">
                  <a16:creationId xmlns:a16="http://schemas.microsoft.com/office/drawing/2014/main" xmlns="" id="{476908C9-DA7B-4FCE-7605-9679C88B02EE}"/>
                </a:ext>
              </a:extLst>
            </p:cNvPr>
            <p:cNvGrpSpPr/>
            <p:nvPr/>
          </p:nvGrpSpPr>
          <p:grpSpPr>
            <a:xfrm>
              <a:off x="530015" y="3583013"/>
              <a:ext cx="4528601" cy="273642"/>
              <a:chOff x="530015" y="3583013"/>
              <a:chExt cx="4528601" cy="273642"/>
            </a:xfrm>
          </p:grpSpPr>
          <p:pic>
            <p:nvPicPr>
              <p:cNvPr id="19" name="Grafický objekt 18" descr="Řeč obrys">
                <a:extLst>
                  <a:ext uri="{FF2B5EF4-FFF2-40B4-BE49-F238E27FC236}">
                    <a16:creationId xmlns:a16="http://schemas.microsoft.com/office/drawing/2014/main" xmlns="" id="{6808AE52-1C65-2F48-F35E-8A2D53FFBE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0015" y="3583013"/>
                <a:ext cx="268278" cy="268277"/>
              </a:xfrm>
              <a:prstGeom prst="rect">
                <a:avLst/>
              </a:prstGeom>
            </p:spPr>
          </p:pic>
          <p:sp>
            <p:nvSpPr>
              <p:cNvPr id="26" name="Zástupný symbol pro text 3">
                <a:extLst>
                  <a:ext uri="{FF2B5EF4-FFF2-40B4-BE49-F238E27FC236}">
                    <a16:creationId xmlns:a16="http://schemas.microsoft.com/office/drawing/2014/main" xmlns="" id="{11038EFE-0DB0-DC55-6FFB-ECBD23F50639}"/>
                  </a:ext>
                </a:extLst>
              </p:cNvPr>
              <p:cNvSpPr txBox="1">
                <a:spLocks/>
              </p:cNvSpPr>
              <p:nvPr/>
            </p:nvSpPr>
            <p:spPr>
              <a:xfrm>
                <a:off x="760014" y="3600249"/>
                <a:ext cx="4298602" cy="256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Čeština, Angličtina, Němčina</a:t>
                </a:r>
              </a:p>
            </p:txBody>
          </p:sp>
        </p:grpSp>
        <p:grpSp>
          <p:nvGrpSpPr>
            <p:cNvPr id="37" name="Skupina 36">
              <a:extLst>
                <a:ext uri="{FF2B5EF4-FFF2-40B4-BE49-F238E27FC236}">
                  <a16:creationId xmlns:a16="http://schemas.microsoft.com/office/drawing/2014/main" xmlns="" id="{8AC13B40-8B42-F324-13C3-8EEC527A104C}"/>
                </a:ext>
              </a:extLst>
            </p:cNvPr>
            <p:cNvGrpSpPr/>
            <p:nvPr/>
          </p:nvGrpSpPr>
          <p:grpSpPr>
            <a:xfrm>
              <a:off x="530015" y="2794064"/>
              <a:ext cx="5345731" cy="268276"/>
              <a:chOff x="530015" y="2794064"/>
              <a:chExt cx="5345731" cy="268276"/>
            </a:xfrm>
          </p:grpSpPr>
          <p:pic>
            <p:nvPicPr>
              <p:cNvPr id="23" name="Grafický objekt 22" descr="Mapa s označeným bodem obrys">
                <a:extLst>
                  <a:ext uri="{FF2B5EF4-FFF2-40B4-BE49-F238E27FC236}">
                    <a16:creationId xmlns:a16="http://schemas.microsoft.com/office/drawing/2014/main" xmlns="" id="{10B65775-F71D-7575-8894-4D3A3F9744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0015" y="2794064"/>
                <a:ext cx="268278" cy="268276"/>
              </a:xfrm>
              <a:prstGeom prst="rect">
                <a:avLst/>
              </a:prstGeom>
            </p:spPr>
          </p:pic>
          <p:sp>
            <p:nvSpPr>
              <p:cNvPr id="27" name="Zástupný symbol pro text 3">
                <a:extLst>
                  <a:ext uri="{FF2B5EF4-FFF2-40B4-BE49-F238E27FC236}">
                    <a16:creationId xmlns:a16="http://schemas.microsoft.com/office/drawing/2014/main" xmlns="" id="{17035165-6C34-691B-636B-1C30A3639497}"/>
                  </a:ext>
                </a:extLst>
              </p:cNvPr>
              <p:cNvSpPr txBox="1">
                <a:spLocks/>
              </p:cNvSpPr>
              <p:nvPr/>
            </p:nvSpPr>
            <p:spPr>
              <a:xfrm>
                <a:off x="765607" y="2828154"/>
                <a:ext cx="5110139" cy="22607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700" b="1" err="1"/>
                  <a:t>Pivovar</a:t>
                </a:r>
                <a:r>
                  <a:rPr lang="en-US" sz="700" b="1"/>
                  <a:t> a Wellness Hotel </a:t>
                </a:r>
                <a:r>
                  <a:rPr lang="en-US" sz="700" b="1" err="1"/>
                  <a:t>Monopol</a:t>
                </a:r>
                <a:r>
                  <a:rPr lang="en-US" sz="700" b="1"/>
                  <a:t> - Teplice</a:t>
                </a:r>
                <a:endParaRPr lang="cs-CZ" sz="700" b="1"/>
              </a:p>
            </p:txBody>
          </p:sp>
        </p:grpSp>
        <p:grpSp>
          <p:nvGrpSpPr>
            <p:cNvPr id="39" name="Skupina 38">
              <a:extLst>
                <a:ext uri="{FF2B5EF4-FFF2-40B4-BE49-F238E27FC236}">
                  <a16:creationId xmlns:a16="http://schemas.microsoft.com/office/drawing/2014/main" xmlns="" id="{B6F6E51C-195D-3FD8-7C58-54AF88DCEEAC}"/>
                </a:ext>
              </a:extLst>
            </p:cNvPr>
            <p:cNvGrpSpPr/>
            <p:nvPr/>
          </p:nvGrpSpPr>
          <p:grpSpPr>
            <a:xfrm>
              <a:off x="530015" y="3327480"/>
              <a:ext cx="5529464" cy="269441"/>
              <a:chOff x="530015" y="3327480"/>
              <a:chExt cx="5529464" cy="269441"/>
            </a:xfrm>
          </p:grpSpPr>
          <p:pic>
            <p:nvPicPr>
              <p:cNvPr id="21" name="Grafický objekt 20" descr="Uživatelé obrys">
                <a:extLst>
                  <a:ext uri="{FF2B5EF4-FFF2-40B4-BE49-F238E27FC236}">
                    <a16:creationId xmlns:a16="http://schemas.microsoft.com/office/drawing/2014/main" xmlns="" id="{D6DF0FB8-B18A-22FD-1AD9-C09B8433B1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0015" y="3328643"/>
                <a:ext cx="268278" cy="268278"/>
              </a:xfrm>
              <a:prstGeom prst="rect">
                <a:avLst/>
              </a:prstGeom>
            </p:spPr>
          </p:pic>
          <p:sp>
            <p:nvSpPr>
              <p:cNvPr id="28" name="Zástupný symbol pro text 3">
                <a:extLst>
                  <a:ext uri="{FF2B5EF4-FFF2-40B4-BE49-F238E27FC236}">
                    <a16:creationId xmlns:a16="http://schemas.microsoft.com/office/drawing/2014/main" xmlns="" id="{6480A8F3-6234-2614-FEF8-01D7DC08C9F4}"/>
                  </a:ext>
                </a:extLst>
              </p:cNvPr>
              <p:cNvSpPr txBox="1">
                <a:spLocks/>
              </p:cNvSpPr>
              <p:nvPr/>
            </p:nvSpPr>
            <p:spPr>
              <a:xfrm>
                <a:off x="760015" y="3327480"/>
                <a:ext cx="5299464" cy="2501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10 – 40 osob. Na prohlídku pivovaru je vhodné rozdělit skupinu na skupiny po 10 – 20 osobách. Kapacita pivních lázní je pro 6 – 8 osob. </a:t>
                </a:r>
              </a:p>
            </p:txBody>
          </p:sp>
        </p:grpSp>
        <p:grpSp>
          <p:nvGrpSpPr>
            <p:cNvPr id="38" name="Skupina 37">
              <a:extLst>
                <a:ext uri="{FF2B5EF4-FFF2-40B4-BE49-F238E27FC236}">
                  <a16:creationId xmlns:a16="http://schemas.microsoft.com/office/drawing/2014/main" xmlns="" id="{F977008A-29AA-D46F-C817-94FF8FB4DA42}"/>
                </a:ext>
              </a:extLst>
            </p:cNvPr>
            <p:cNvGrpSpPr/>
            <p:nvPr/>
          </p:nvGrpSpPr>
          <p:grpSpPr>
            <a:xfrm>
              <a:off x="530015" y="3073693"/>
              <a:ext cx="5299464" cy="278983"/>
              <a:chOff x="530015" y="3073693"/>
              <a:chExt cx="5299464" cy="278983"/>
            </a:xfrm>
          </p:grpSpPr>
          <p:sp>
            <p:nvSpPr>
              <p:cNvPr id="29" name="Zástupný symbol pro text 3">
                <a:extLst>
                  <a:ext uri="{FF2B5EF4-FFF2-40B4-BE49-F238E27FC236}">
                    <a16:creationId xmlns:a16="http://schemas.microsoft.com/office/drawing/2014/main" xmlns="" id="{453B5D3E-F5F9-F059-18F9-8192420BADC8}"/>
                  </a:ext>
                </a:extLst>
              </p:cNvPr>
              <p:cNvSpPr txBox="1">
                <a:spLocks/>
              </p:cNvSpPr>
              <p:nvPr/>
            </p:nvSpPr>
            <p:spPr>
              <a:xfrm>
                <a:off x="760014" y="3102510"/>
                <a:ext cx="5069465" cy="25016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2 – 4 hodiny </a:t>
                </a:r>
              </a:p>
            </p:txBody>
          </p:sp>
          <p:pic>
            <p:nvPicPr>
              <p:cNvPr id="31" name="Grafický objekt 30" descr="Hodiny obrys">
                <a:extLst>
                  <a:ext uri="{FF2B5EF4-FFF2-40B4-BE49-F238E27FC236}">
                    <a16:creationId xmlns:a16="http://schemas.microsoft.com/office/drawing/2014/main" xmlns="" id="{CAE8014D-F07F-CDFF-BE20-B2AAFC76AEC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30015" y="3073693"/>
                <a:ext cx="268278" cy="268276"/>
              </a:xfrm>
              <a:prstGeom prst="rect">
                <a:avLst/>
              </a:prstGeom>
            </p:spPr>
          </p:pic>
        </p:grpSp>
        <p:grpSp>
          <p:nvGrpSpPr>
            <p:cNvPr id="41" name="Skupina 40">
              <a:extLst>
                <a:ext uri="{FF2B5EF4-FFF2-40B4-BE49-F238E27FC236}">
                  <a16:creationId xmlns:a16="http://schemas.microsoft.com/office/drawing/2014/main" xmlns="" id="{AAAB508D-C3BB-BC85-63C6-A64E03AA6ECC}"/>
                </a:ext>
              </a:extLst>
            </p:cNvPr>
            <p:cNvGrpSpPr/>
            <p:nvPr/>
          </p:nvGrpSpPr>
          <p:grpSpPr>
            <a:xfrm>
              <a:off x="530017" y="3844771"/>
              <a:ext cx="4292764" cy="268278"/>
              <a:chOff x="530017" y="3844771"/>
              <a:chExt cx="4292764" cy="268278"/>
            </a:xfrm>
          </p:grpSpPr>
          <p:sp>
            <p:nvSpPr>
              <p:cNvPr id="32" name="Zástupný symbol pro text 3">
                <a:extLst>
                  <a:ext uri="{FF2B5EF4-FFF2-40B4-BE49-F238E27FC236}">
                    <a16:creationId xmlns:a16="http://schemas.microsoft.com/office/drawing/2014/main" xmlns="" id="{89B988C6-554B-B930-5C24-4CBB6D25343D}"/>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solidFill>
                      <a:srgbClr val="003C78"/>
                    </a:solidFill>
                    <a:hlinkClick r:id="rId13">
                      <a:extLst>
                        <a:ext uri="{A12FA001-AC4F-418D-AE19-62706E023703}">
                          <ahyp:hlinkClr xmlns:ahyp="http://schemas.microsoft.com/office/drawing/2018/hyperlinkcolor" xmlns="" val="tx"/>
                        </a:ext>
                      </a:extLst>
                    </a:hlinkClick>
                  </a:rPr>
                  <a:t>www.pivovarmonopol.cz</a:t>
                </a:r>
                <a:endParaRPr lang="cs-CZ" sz="700" b="1">
                  <a:solidFill>
                    <a:srgbClr val="003C78"/>
                  </a:solidFill>
                </a:endParaRPr>
              </a:p>
            </p:txBody>
          </p:sp>
          <p:pic>
            <p:nvPicPr>
              <p:cNvPr id="34" name="Grafický objekt 33" descr="Internet obrys">
                <a:extLst>
                  <a:ext uri="{FF2B5EF4-FFF2-40B4-BE49-F238E27FC236}">
                    <a16:creationId xmlns:a16="http://schemas.microsoft.com/office/drawing/2014/main" xmlns="" id="{AB75E02C-EBAC-7137-6193-F8DA3DE690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0017" y="3844771"/>
                <a:ext cx="268277" cy="268278"/>
              </a:xfrm>
              <a:prstGeom prst="rect">
                <a:avLst/>
              </a:prstGeom>
            </p:spPr>
          </p:pic>
        </p:grpSp>
      </p:grpSp>
      <p:sp>
        <p:nvSpPr>
          <p:cNvPr id="35" name="Zástupný symbol pro text 3">
            <a:extLst>
              <a:ext uri="{FF2B5EF4-FFF2-40B4-BE49-F238E27FC236}">
                <a16:creationId xmlns:a16="http://schemas.microsoft.com/office/drawing/2014/main" xmlns=""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dirty="0">
                <a:latin typeface="Arial"/>
                <a:cs typeface="Arial"/>
              </a:rPr>
              <a:t>Více </a:t>
            </a:r>
            <a:r>
              <a:rPr lang="cs-CZ" sz="1500" b="1" dirty="0" err="1">
                <a:latin typeface="Arial"/>
                <a:cs typeface="Arial"/>
              </a:rPr>
              <a:t>info</a:t>
            </a:r>
            <a:r>
              <a:rPr lang="cs-CZ" sz="1500" b="1" dirty="0">
                <a:latin typeface="Arial"/>
                <a:cs typeface="Arial"/>
              </a:rPr>
              <a:t>: </a:t>
            </a:r>
            <a:r>
              <a:rPr lang="en-US" sz="1500" b="1" dirty="0" err="1">
                <a:solidFill>
                  <a:srgbClr val="003C78"/>
                </a:solidFill>
                <a:latin typeface="Arial"/>
                <a:cs typeface="Arial"/>
                <a:hlinkClick r:id="rId16">
                  <a:extLst>
                    <a:ext uri="{A12FA001-AC4F-418D-AE19-62706E023703}">
                      <ahyp:hlinkClr xmlns:ahyp="http://schemas.microsoft.com/office/drawing/2018/hyperlinkcolor" xmlns="" val="tx"/>
                    </a:ext>
                  </a:extLst>
                </a:hlinkClick>
              </a:rPr>
              <a:t>Ústí</a:t>
            </a:r>
            <a:r>
              <a:rPr lang="en-US" sz="1500" b="1" dirty="0">
                <a:solidFill>
                  <a:srgbClr val="003C78"/>
                </a:solidFill>
                <a:latin typeface="Arial"/>
                <a:cs typeface="Arial"/>
                <a:hlinkClick r:id="rId16">
                  <a:extLst>
                    <a:ext uri="{A12FA001-AC4F-418D-AE19-62706E023703}">
                      <ahyp:hlinkClr xmlns:ahyp="http://schemas.microsoft.com/office/drawing/2018/hyperlinkcolor" xmlns="" val="tx"/>
                    </a:ext>
                  </a:extLst>
                </a:hlinkClick>
              </a:rPr>
              <a:t> Region Convention Bureau</a:t>
            </a:r>
            <a:endParaRPr lang="cs-CZ" sz="1500" b="1" u="sng" dirty="0">
              <a:solidFill>
                <a:srgbClr val="003C78"/>
              </a:solidFill>
              <a:latin typeface="Arial"/>
              <a:cs typeface="Arial"/>
            </a:endParaRPr>
          </a:p>
          <a:p>
            <a:endParaRPr lang="cs-CZ" dirty="0"/>
          </a:p>
        </p:txBody>
      </p:sp>
      <p:pic>
        <p:nvPicPr>
          <p:cNvPr id="3" name="Zástupný symbol obrázku 6">
            <a:extLst>
              <a:ext uri="{FF2B5EF4-FFF2-40B4-BE49-F238E27FC236}">
                <a16:creationId xmlns:a16="http://schemas.microsoft.com/office/drawing/2014/main" xmlns="" id="{2A294789-970C-BA9B-90D8-2AFE086C6EE1}"/>
              </a:ext>
            </a:extLst>
          </p:cNvPr>
          <p:cNvPicPr>
            <a:picLocks noChangeAspect="1"/>
          </p:cNvPicPr>
          <p:nvPr/>
        </p:nvPicPr>
        <p:blipFill>
          <a:blip r:embed="rId17" cstate="print">
            <a:extLst>
              <a:ext uri="{28A0092B-C50C-407E-A947-70E740481C1C}">
                <a14:useLocalDpi xmlns:a14="http://schemas.microsoft.com/office/drawing/2010/main" val="0"/>
              </a:ext>
            </a:extLst>
          </a:blip>
          <a:srcRect l="10295" r="10295"/>
          <a:stretch/>
        </p:blipFill>
        <p:spPr>
          <a:xfrm>
            <a:off x="6437312" y="2545846"/>
            <a:ext cx="2176193" cy="1828375"/>
          </a:xfrm>
          <a:prstGeom prst="rect">
            <a:avLst/>
          </a:prstGeom>
        </p:spPr>
      </p:pic>
    </p:spTree>
    <p:extLst>
      <p:ext uri="{BB962C8B-B14F-4D97-AF65-F5344CB8AC3E}">
        <p14:creationId xmlns:p14="http://schemas.microsoft.com/office/powerpoint/2010/main" val="384542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r>
              <a:rPr lang="pl-PL" dirty="0" smtClean="0"/>
              <a:t>Na Kávu </a:t>
            </a:r>
            <a:r>
              <a:rPr lang="pl-PL" dirty="0"/>
              <a:t>s párou </a:t>
            </a:r>
            <a:endParaRPr lang="cs-CZ" dirty="0"/>
          </a:p>
        </p:txBody>
      </p:sp>
      <p:pic>
        <p:nvPicPr>
          <p:cNvPr id="7" name="Zástupný symbol obrázku 6">
            <a:extLst>
              <a:ext uri="{FF2B5EF4-FFF2-40B4-BE49-F238E27FC236}">
                <a16:creationId xmlns:a16="http://schemas.microsoft.com/office/drawing/2014/main" xmlns="" id="{29CF9FBB-C977-E4EC-BA23-FF21B2F9DC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494" b="18494"/>
          <a:stretch/>
        </p:blipFill>
        <p:spPr>
          <a:xfrm>
            <a:off x="6437312" y="555526"/>
            <a:ext cx="2228364" cy="1872208"/>
          </a:xfrm>
        </p:spPr>
      </p:pic>
      <p:sp>
        <p:nvSpPr>
          <p:cNvPr id="4" name="Zástupný symbol pro text 3"/>
          <p:cNvSpPr>
            <a:spLocks noGrp="1"/>
          </p:cNvSpPr>
          <p:nvPr>
            <p:ph type="body" sz="half" idx="2"/>
          </p:nvPr>
        </p:nvSpPr>
        <p:spPr>
          <a:xfrm>
            <a:off x="462772" y="771550"/>
            <a:ext cx="5765412" cy="1940244"/>
          </a:xfrm>
        </p:spPr>
        <p:txBody>
          <a:bodyPr>
            <a:normAutofit/>
          </a:bodyPr>
          <a:lstStyle/>
          <a:p>
            <a:pPr algn="just"/>
            <a:r>
              <a:rPr lang="cs-CZ" sz="1000" b="1" dirty="0"/>
              <a:t>Spojením lásky ke kávě a k železnici se splnilo jedno přání, vznikla Káva s párou. Prvorepubliková kavárna se nachází v prostorách zrušené železniční zastávky Litoměřice město. Při návštěvě na vás dýchne atmosféra doby, kdy tudy jezdily pouze parní vlaky.</a:t>
            </a:r>
          </a:p>
          <a:p>
            <a:pPr algn="just"/>
            <a:endParaRPr lang="cs-CZ" sz="1100" b="1" dirty="0"/>
          </a:p>
          <a:p>
            <a:pPr algn="just"/>
            <a:r>
              <a:rPr lang="cs-CZ" sz="900" dirty="0"/>
              <a:t>Po prohlídce královského města je toto místo ideální na závěrečný domácí dezert. Vychutnáte si výhled na litoměřické parkány, na litoměřické Biskupství nebo na </a:t>
            </a:r>
            <a:r>
              <a:rPr lang="cs-CZ" sz="900" dirty="0" err="1"/>
              <a:t>Radobýl</a:t>
            </a:r>
            <a:r>
              <a:rPr lang="cs-CZ" sz="900" dirty="0"/>
              <a:t>. Máchovu světničku máte na dosah.</a:t>
            </a:r>
          </a:p>
          <a:p>
            <a:pPr algn="just"/>
            <a:r>
              <a:rPr lang="cs-CZ" sz="900" dirty="0"/>
              <a:t>Na své si přijdou milovníci šlehačkových vrstvených dortů, ovocných a lehkých dezertů či veganských, bezlepkových nebo RAW. Mezi bestsellery patří cheesecake a </a:t>
            </a:r>
            <a:r>
              <a:rPr lang="cs-CZ" sz="900" dirty="0" err="1"/>
              <a:t>brownies</a:t>
            </a:r>
            <a:r>
              <a:rPr lang="cs-CZ" sz="900" dirty="0"/>
              <a:t>.</a:t>
            </a:r>
          </a:p>
          <a:p>
            <a:pPr algn="just"/>
            <a:r>
              <a:rPr lang="cs-CZ" sz="900" dirty="0"/>
              <a:t>Vystavená malá parní lokomotiva (</a:t>
            </a:r>
            <a:r>
              <a:rPr lang="cs-CZ" sz="900" dirty="0" err="1"/>
              <a:t>Krauss</a:t>
            </a:r>
            <a:r>
              <a:rPr lang="cs-CZ" sz="900" dirty="0"/>
              <a:t> </a:t>
            </a:r>
            <a:r>
              <a:rPr lang="cs-CZ" sz="900" dirty="0" err="1"/>
              <a:t>München</a:t>
            </a:r>
            <a:r>
              <a:rPr lang="cs-CZ" sz="900" dirty="0"/>
              <a:t>) z roku 1897 je umístěna přímo před budovou.</a:t>
            </a:r>
          </a:p>
        </p:txBody>
      </p:sp>
      <p:grpSp>
        <p:nvGrpSpPr>
          <p:cNvPr id="42" name="Skupina 41">
            <a:extLst>
              <a:ext uri="{FF2B5EF4-FFF2-40B4-BE49-F238E27FC236}">
                <a16:creationId xmlns:a16="http://schemas.microsoft.com/office/drawing/2014/main" xmlns="" id="{3A265B8F-2ED8-EBEC-21F3-E08188BC56D7}"/>
              </a:ext>
            </a:extLst>
          </p:cNvPr>
          <p:cNvGrpSpPr/>
          <p:nvPr/>
        </p:nvGrpSpPr>
        <p:grpSpPr>
          <a:xfrm>
            <a:off x="611560" y="2739281"/>
            <a:ext cx="5052402" cy="1395390"/>
            <a:chOff x="530015" y="2519706"/>
            <a:chExt cx="5902126" cy="1593343"/>
          </a:xfrm>
        </p:grpSpPr>
        <p:grpSp>
          <p:nvGrpSpPr>
            <p:cNvPr id="36" name="Skupina 35">
              <a:extLst>
                <a:ext uri="{FF2B5EF4-FFF2-40B4-BE49-F238E27FC236}">
                  <a16:creationId xmlns:a16="http://schemas.microsoft.com/office/drawing/2014/main" xmlns="" id="{EBF16736-A307-4EBC-06DA-3B954DC56548}"/>
                </a:ext>
              </a:extLst>
            </p:cNvPr>
            <p:cNvGrpSpPr/>
            <p:nvPr/>
          </p:nvGrpSpPr>
          <p:grpSpPr>
            <a:xfrm>
              <a:off x="530015" y="2519706"/>
              <a:ext cx="5902126" cy="268277"/>
              <a:chOff x="530015" y="2519706"/>
              <a:chExt cx="5902126" cy="268277"/>
            </a:xfrm>
          </p:grpSpPr>
          <p:sp>
            <p:nvSpPr>
              <p:cNvPr id="5" name="Zástupný symbol pro text 3">
                <a:extLst>
                  <a:ext uri="{FF2B5EF4-FFF2-40B4-BE49-F238E27FC236}">
                    <a16:creationId xmlns:a16="http://schemas.microsoft.com/office/drawing/2014/main" xmlns="" id="{D81FE8B5-B21A-7B08-CB48-D98E24340F6A}"/>
                  </a:ext>
                </a:extLst>
              </p:cNvPr>
              <p:cNvSpPr txBox="1">
                <a:spLocks/>
              </p:cNvSpPr>
              <p:nvPr/>
            </p:nvSpPr>
            <p:spPr>
              <a:xfrm>
                <a:off x="760015" y="2548883"/>
                <a:ext cx="5672126" cy="2337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Celý rok</a:t>
                </a:r>
              </a:p>
            </p:txBody>
          </p:sp>
          <p:pic>
            <p:nvPicPr>
              <p:cNvPr id="25" name="Grafický objekt 24" descr="Denní kalendář obrys">
                <a:extLst>
                  <a:ext uri="{FF2B5EF4-FFF2-40B4-BE49-F238E27FC236}">
                    <a16:creationId xmlns:a16="http://schemas.microsoft.com/office/drawing/2014/main" xmlns="" id="{C9DCD790-015C-28BA-3BD8-54A62D329A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015" y="2519706"/>
                <a:ext cx="268278" cy="268277"/>
              </a:xfrm>
              <a:prstGeom prst="rect">
                <a:avLst/>
              </a:prstGeom>
            </p:spPr>
          </p:pic>
        </p:grpSp>
        <p:grpSp>
          <p:nvGrpSpPr>
            <p:cNvPr id="40" name="Skupina 39">
              <a:extLst>
                <a:ext uri="{FF2B5EF4-FFF2-40B4-BE49-F238E27FC236}">
                  <a16:creationId xmlns:a16="http://schemas.microsoft.com/office/drawing/2014/main" xmlns="" id="{476908C9-DA7B-4FCE-7605-9679C88B02EE}"/>
                </a:ext>
              </a:extLst>
            </p:cNvPr>
            <p:cNvGrpSpPr/>
            <p:nvPr/>
          </p:nvGrpSpPr>
          <p:grpSpPr>
            <a:xfrm>
              <a:off x="530015" y="3583013"/>
              <a:ext cx="4528601" cy="273642"/>
              <a:chOff x="530015" y="3583013"/>
              <a:chExt cx="4528601" cy="273642"/>
            </a:xfrm>
          </p:grpSpPr>
          <p:pic>
            <p:nvPicPr>
              <p:cNvPr id="19" name="Grafický objekt 18" descr="Řeč obrys">
                <a:extLst>
                  <a:ext uri="{FF2B5EF4-FFF2-40B4-BE49-F238E27FC236}">
                    <a16:creationId xmlns:a16="http://schemas.microsoft.com/office/drawing/2014/main" xmlns="" id="{6808AE52-1C65-2F48-F35E-8A2D53FFBE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0015" y="3583013"/>
                <a:ext cx="268278" cy="268277"/>
              </a:xfrm>
              <a:prstGeom prst="rect">
                <a:avLst/>
              </a:prstGeom>
            </p:spPr>
          </p:pic>
          <p:sp>
            <p:nvSpPr>
              <p:cNvPr id="26" name="Zástupný symbol pro text 3">
                <a:extLst>
                  <a:ext uri="{FF2B5EF4-FFF2-40B4-BE49-F238E27FC236}">
                    <a16:creationId xmlns:a16="http://schemas.microsoft.com/office/drawing/2014/main" xmlns="" id="{11038EFE-0DB0-DC55-6FFB-ECBD23F50639}"/>
                  </a:ext>
                </a:extLst>
              </p:cNvPr>
              <p:cNvSpPr txBox="1">
                <a:spLocks/>
              </p:cNvSpPr>
              <p:nvPr/>
            </p:nvSpPr>
            <p:spPr>
              <a:xfrm>
                <a:off x="760014" y="3600249"/>
                <a:ext cx="4298602" cy="256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Čeština, Angličtina, Němčina</a:t>
                </a:r>
              </a:p>
            </p:txBody>
          </p:sp>
        </p:grpSp>
        <p:grpSp>
          <p:nvGrpSpPr>
            <p:cNvPr id="37" name="Skupina 36">
              <a:extLst>
                <a:ext uri="{FF2B5EF4-FFF2-40B4-BE49-F238E27FC236}">
                  <a16:creationId xmlns:a16="http://schemas.microsoft.com/office/drawing/2014/main" xmlns="" id="{8AC13B40-8B42-F324-13C3-8EEC527A104C}"/>
                </a:ext>
              </a:extLst>
            </p:cNvPr>
            <p:cNvGrpSpPr/>
            <p:nvPr/>
          </p:nvGrpSpPr>
          <p:grpSpPr>
            <a:xfrm>
              <a:off x="530015" y="2794064"/>
              <a:ext cx="5345731" cy="268276"/>
              <a:chOff x="530015" y="2794064"/>
              <a:chExt cx="5345731" cy="268276"/>
            </a:xfrm>
          </p:grpSpPr>
          <p:pic>
            <p:nvPicPr>
              <p:cNvPr id="23" name="Grafický objekt 22" descr="Mapa s označeným bodem obrys">
                <a:extLst>
                  <a:ext uri="{FF2B5EF4-FFF2-40B4-BE49-F238E27FC236}">
                    <a16:creationId xmlns:a16="http://schemas.microsoft.com/office/drawing/2014/main" xmlns="" id="{10B65775-F71D-7575-8894-4D3A3F9744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0015" y="2794064"/>
                <a:ext cx="268278" cy="268276"/>
              </a:xfrm>
              <a:prstGeom prst="rect">
                <a:avLst/>
              </a:prstGeom>
            </p:spPr>
          </p:pic>
          <p:sp>
            <p:nvSpPr>
              <p:cNvPr id="27" name="Zástupný symbol pro text 3">
                <a:extLst>
                  <a:ext uri="{FF2B5EF4-FFF2-40B4-BE49-F238E27FC236}">
                    <a16:creationId xmlns:a16="http://schemas.microsoft.com/office/drawing/2014/main" xmlns="" id="{17035165-6C34-691B-636B-1C30A3639497}"/>
                  </a:ext>
                </a:extLst>
              </p:cNvPr>
              <p:cNvSpPr txBox="1">
                <a:spLocks/>
              </p:cNvSpPr>
              <p:nvPr/>
            </p:nvSpPr>
            <p:spPr>
              <a:xfrm>
                <a:off x="765607" y="2828154"/>
                <a:ext cx="5110139" cy="22607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Litoměřice</a:t>
                </a:r>
              </a:p>
            </p:txBody>
          </p:sp>
        </p:grpSp>
        <p:grpSp>
          <p:nvGrpSpPr>
            <p:cNvPr id="39" name="Skupina 38">
              <a:extLst>
                <a:ext uri="{FF2B5EF4-FFF2-40B4-BE49-F238E27FC236}">
                  <a16:creationId xmlns:a16="http://schemas.microsoft.com/office/drawing/2014/main" xmlns="" id="{B6F6E51C-195D-3FD8-7C58-54AF88DCEEAC}"/>
                </a:ext>
              </a:extLst>
            </p:cNvPr>
            <p:cNvGrpSpPr/>
            <p:nvPr/>
          </p:nvGrpSpPr>
          <p:grpSpPr>
            <a:xfrm>
              <a:off x="530015" y="3327480"/>
              <a:ext cx="5529464" cy="269441"/>
              <a:chOff x="530015" y="3327480"/>
              <a:chExt cx="5529464" cy="269441"/>
            </a:xfrm>
          </p:grpSpPr>
          <p:pic>
            <p:nvPicPr>
              <p:cNvPr id="21" name="Grafický objekt 20" descr="Uživatelé obrys">
                <a:extLst>
                  <a:ext uri="{FF2B5EF4-FFF2-40B4-BE49-F238E27FC236}">
                    <a16:creationId xmlns:a16="http://schemas.microsoft.com/office/drawing/2014/main" xmlns="" id="{D6DF0FB8-B18A-22FD-1AD9-C09B8433B1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0015" y="3328643"/>
                <a:ext cx="268278" cy="268278"/>
              </a:xfrm>
              <a:prstGeom prst="rect">
                <a:avLst/>
              </a:prstGeom>
            </p:spPr>
          </p:pic>
          <p:sp>
            <p:nvSpPr>
              <p:cNvPr id="28" name="Zástupný symbol pro text 3">
                <a:extLst>
                  <a:ext uri="{FF2B5EF4-FFF2-40B4-BE49-F238E27FC236}">
                    <a16:creationId xmlns:a16="http://schemas.microsoft.com/office/drawing/2014/main" xmlns="" id="{6480A8F3-6234-2614-FEF8-01D7DC08C9F4}"/>
                  </a:ext>
                </a:extLst>
              </p:cNvPr>
              <p:cNvSpPr txBox="1">
                <a:spLocks/>
              </p:cNvSpPr>
              <p:nvPr/>
            </p:nvSpPr>
            <p:spPr>
              <a:xfrm>
                <a:off x="760015" y="3327480"/>
                <a:ext cx="5299464" cy="2501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10 – 30 osob. Při spojení s prohlídkou Máchovy světničky nebo vyhlídkově věže Kalich ideální do 10 osob. </a:t>
                </a:r>
              </a:p>
            </p:txBody>
          </p:sp>
        </p:grpSp>
        <p:grpSp>
          <p:nvGrpSpPr>
            <p:cNvPr id="38" name="Skupina 37">
              <a:extLst>
                <a:ext uri="{FF2B5EF4-FFF2-40B4-BE49-F238E27FC236}">
                  <a16:creationId xmlns:a16="http://schemas.microsoft.com/office/drawing/2014/main" xmlns="" id="{F977008A-29AA-D46F-C817-94FF8FB4DA42}"/>
                </a:ext>
              </a:extLst>
            </p:cNvPr>
            <p:cNvGrpSpPr/>
            <p:nvPr/>
          </p:nvGrpSpPr>
          <p:grpSpPr>
            <a:xfrm>
              <a:off x="530015" y="3073693"/>
              <a:ext cx="5299464" cy="278983"/>
              <a:chOff x="530015" y="3073693"/>
              <a:chExt cx="5299464" cy="278983"/>
            </a:xfrm>
          </p:grpSpPr>
          <p:sp>
            <p:nvSpPr>
              <p:cNvPr id="29" name="Zástupný symbol pro text 3">
                <a:extLst>
                  <a:ext uri="{FF2B5EF4-FFF2-40B4-BE49-F238E27FC236}">
                    <a16:creationId xmlns:a16="http://schemas.microsoft.com/office/drawing/2014/main" xmlns="" id="{453B5D3E-F5F9-F059-18F9-8192420BADC8}"/>
                  </a:ext>
                </a:extLst>
              </p:cNvPr>
              <p:cNvSpPr txBox="1">
                <a:spLocks/>
              </p:cNvSpPr>
              <p:nvPr/>
            </p:nvSpPr>
            <p:spPr>
              <a:xfrm>
                <a:off x="760014" y="3102510"/>
                <a:ext cx="5069465" cy="25016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2 hodiny</a:t>
                </a:r>
              </a:p>
            </p:txBody>
          </p:sp>
          <p:pic>
            <p:nvPicPr>
              <p:cNvPr id="31" name="Grafický objekt 30" descr="Hodiny obrys">
                <a:extLst>
                  <a:ext uri="{FF2B5EF4-FFF2-40B4-BE49-F238E27FC236}">
                    <a16:creationId xmlns:a16="http://schemas.microsoft.com/office/drawing/2014/main" xmlns="" id="{CAE8014D-F07F-CDFF-BE20-B2AAFC76AEC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30015" y="3073693"/>
                <a:ext cx="268278" cy="268276"/>
              </a:xfrm>
              <a:prstGeom prst="rect">
                <a:avLst/>
              </a:prstGeom>
            </p:spPr>
          </p:pic>
        </p:grpSp>
        <p:grpSp>
          <p:nvGrpSpPr>
            <p:cNvPr id="41" name="Skupina 40">
              <a:extLst>
                <a:ext uri="{FF2B5EF4-FFF2-40B4-BE49-F238E27FC236}">
                  <a16:creationId xmlns:a16="http://schemas.microsoft.com/office/drawing/2014/main" xmlns="" id="{AAAB508D-C3BB-BC85-63C6-A64E03AA6ECC}"/>
                </a:ext>
              </a:extLst>
            </p:cNvPr>
            <p:cNvGrpSpPr/>
            <p:nvPr/>
          </p:nvGrpSpPr>
          <p:grpSpPr>
            <a:xfrm>
              <a:off x="530017" y="3844771"/>
              <a:ext cx="4292764" cy="268278"/>
              <a:chOff x="530017" y="3844771"/>
              <a:chExt cx="4292764" cy="268278"/>
            </a:xfrm>
          </p:grpSpPr>
          <p:sp>
            <p:nvSpPr>
              <p:cNvPr id="32" name="Zástupný symbol pro text 3">
                <a:extLst>
                  <a:ext uri="{FF2B5EF4-FFF2-40B4-BE49-F238E27FC236}">
                    <a16:creationId xmlns:a16="http://schemas.microsoft.com/office/drawing/2014/main" xmlns="" id="{89B988C6-554B-B930-5C24-4CBB6D25343D}"/>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solidFill>
                      <a:srgbClr val="003C78"/>
                    </a:solidFill>
                    <a:hlinkClick r:id="rId13">
                      <a:extLst>
                        <a:ext uri="{A12FA001-AC4F-418D-AE19-62706E023703}">
                          <ahyp:hlinkClr xmlns:ahyp="http://schemas.microsoft.com/office/drawing/2018/hyperlinkcolor" xmlns="" val="tx"/>
                        </a:ext>
                      </a:extLst>
                    </a:hlinkClick>
                  </a:rPr>
                  <a:t>www.kavasparou.cz</a:t>
                </a:r>
                <a:endParaRPr lang="cs-CZ" sz="700" b="1">
                  <a:solidFill>
                    <a:srgbClr val="003C78"/>
                  </a:solidFill>
                </a:endParaRPr>
              </a:p>
            </p:txBody>
          </p:sp>
          <p:pic>
            <p:nvPicPr>
              <p:cNvPr id="34" name="Grafický objekt 33" descr="Internet obrys">
                <a:extLst>
                  <a:ext uri="{FF2B5EF4-FFF2-40B4-BE49-F238E27FC236}">
                    <a16:creationId xmlns:a16="http://schemas.microsoft.com/office/drawing/2014/main" xmlns="" id="{AB75E02C-EBAC-7137-6193-F8DA3DE690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0017" y="3844771"/>
                <a:ext cx="268277" cy="268278"/>
              </a:xfrm>
              <a:prstGeom prst="rect">
                <a:avLst/>
              </a:prstGeom>
            </p:spPr>
          </p:pic>
        </p:grpSp>
      </p:grpSp>
      <p:sp>
        <p:nvSpPr>
          <p:cNvPr id="35" name="Zástupný symbol pro text 3">
            <a:extLst>
              <a:ext uri="{FF2B5EF4-FFF2-40B4-BE49-F238E27FC236}">
                <a16:creationId xmlns:a16="http://schemas.microsoft.com/office/drawing/2014/main" xmlns=""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latin typeface="Arial"/>
                <a:cs typeface="Arial"/>
              </a:rPr>
              <a:t>Více </a:t>
            </a:r>
            <a:r>
              <a:rPr lang="cs-CZ" sz="1500" b="1" err="1">
                <a:latin typeface="Arial"/>
                <a:cs typeface="Arial"/>
              </a:rPr>
              <a:t>info</a:t>
            </a:r>
            <a:r>
              <a:rPr lang="cs-CZ" sz="1500" b="1">
                <a:latin typeface="Arial"/>
                <a:cs typeface="Arial"/>
              </a:rPr>
              <a:t>: </a:t>
            </a:r>
            <a:r>
              <a:rPr lang="en-US" sz="1500" b="1">
                <a:solidFill>
                  <a:srgbClr val="003C78"/>
                </a:solidFill>
                <a:latin typeface="Arial"/>
                <a:cs typeface="Arial"/>
                <a:hlinkClick r:id="rId16">
                  <a:extLst>
                    <a:ext uri="{A12FA001-AC4F-418D-AE19-62706E023703}">
                      <ahyp:hlinkClr xmlns:ahyp="http://schemas.microsoft.com/office/drawing/2018/hyperlinkcolor" xmlns="" val="tx"/>
                    </a:ext>
                  </a:extLst>
                </a:hlinkClick>
              </a:rPr>
              <a:t>Ústí Region Convention Bureau</a:t>
            </a:r>
          </a:p>
        </p:txBody>
      </p:sp>
      <p:pic>
        <p:nvPicPr>
          <p:cNvPr id="3" name="Zástupný symbol obrázku 6">
            <a:extLst>
              <a:ext uri="{FF2B5EF4-FFF2-40B4-BE49-F238E27FC236}">
                <a16:creationId xmlns:a16="http://schemas.microsoft.com/office/drawing/2014/main" xmlns="" id="{2A294789-970C-BA9B-90D8-2AFE086C6EE1}"/>
              </a:ext>
            </a:extLst>
          </p:cNvPr>
          <p:cNvPicPr>
            <a:picLocks noChangeAspect="1"/>
          </p:cNvPicPr>
          <p:nvPr/>
        </p:nvPicPr>
        <p:blipFill>
          <a:blip r:embed="rId17" cstate="print">
            <a:extLst>
              <a:ext uri="{28A0092B-C50C-407E-A947-70E740481C1C}">
                <a14:useLocalDpi xmlns:a14="http://schemas.microsoft.com/office/drawing/2010/main" val="0"/>
              </a:ext>
            </a:extLst>
          </a:blip>
          <a:srcRect t="18494" b="18494"/>
          <a:stretch/>
        </p:blipFill>
        <p:spPr>
          <a:xfrm>
            <a:off x="6437312" y="2499742"/>
            <a:ext cx="2231069" cy="1874480"/>
          </a:xfrm>
          <a:prstGeom prst="rect">
            <a:avLst/>
          </a:prstGeom>
        </p:spPr>
      </p:pic>
    </p:spTree>
    <p:extLst>
      <p:ext uri="{BB962C8B-B14F-4D97-AF65-F5344CB8AC3E}">
        <p14:creationId xmlns:p14="http://schemas.microsoft.com/office/powerpoint/2010/main" val="406600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fontScale="90000"/>
          </a:bodyPr>
          <a:lstStyle/>
          <a:p>
            <a:r>
              <a:rPr lang="cs-CZ" sz="2200" dirty="0" err="1"/>
              <a:t>Arrigo</a:t>
            </a:r>
            <a:r>
              <a:rPr lang="cs-CZ" sz="2200" dirty="0"/>
              <a:t> - zážitková gastronomie na břehu Labe</a:t>
            </a:r>
          </a:p>
        </p:txBody>
      </p:sp>
      <p:pic>
        <p:nvPicPr>
          <p:cNvPr id="7" name="Zástupný symbol obrázku 6">
            <a:extLst>
              <a:ext uri="{FF2B5EF4-FFF2-40B4-BE49-F238E27FC236}">
                <a16:creationId xmlns:a16="http://schemas.microsoft.com/office/drawing/2014/main" xmlns="" id="{29CF9FBB-C977-E4EC-BA23-FF21B2F9DC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295" r="10295"/>
          <a:stretch/>
        </p:blipFill>
        <p:spPr>
          <a:xfrm>
            <a:off x="6437312" y="555526"/>
            <a:ext cx="2228364" cy="1872208"/>
          </a:xfrm>
        </p:spPr>
      </p:pic>
      <p:sp>
        <p:nvSpPr>
          <p:cNvPr id="4" name="Zástupný symbol pro text 3"/>
          <p:cNvSpPr>
            <a:spLocks noGrp="1"/>
          </p:cNvSpPr>
          <p:nvPr>
            <p:ph type="body" sz="half" idx="2"/>
          </p:nvPr>
        </p:nvSpPr>
        <p:spPr>
          <a:xfrm>
            <a:off x="462772" y="771550"/>
            <a:ext cx="5765412" cy="1940244"/>
          </a:xfrm>
        </p:spPr>
        <p:txBody>
          <a:bodyPr>
            <a:normAutofit/>
          </a:bodyPr>
          <a:lstStyle/>
          <a:p>
            <a:pPr algn="just"/>
            <a:r>
              <a:rPr lang="cs-CZ" sz="1000" b="1" dirty="0"/>
              <a:t>Děčín je boží a umí nabídnout i boží gastronomii. Na břehu Labe tu před časem vyrostlo </a:t>
            </a:r>
            <a:r>
              <a:rPr lang="cs-CZ" sz="1000" b="1" dirty="0" err="1"/>
              <a:t>Arrigo</a:t>
            </a:r>
            <a:r>
              <a:rPr lang="cs-CZ" sz="1000" b="1" dirty="0"/>
              <a:t>. V roce 2023 byla navíc restaurace oceněna dvěma zlatými lvy od nakladatelství </a:t>
            </a:r>
            <a:r>
              <a:rPr lang="cs-CZ" sz="1000" b="1" dirty="0" err="1"/>
              <a:t>Toplife</a:t>
            </a:r>
            <a:r>
              <a:rPr lang="cs-CZ" sz="1000" b="1" dirty="0"/>
              <a:t> Czech pro nejlepší restaurace roku. Menu tu pro vás kouzlí opravdoví mistři. </a:t>
            </a:r>
            <a:r>
              <a:rPr lang="cs-CZ" sz="1000" b="1" dirty="0" err="1"/>
              <a:t>Chef</a:t>
            </a:r>
            <a:r>
              <a:rPr lang="cs-CZ" sz="1000" b="1" dirty="0"/>
              <a:t> Ambasadorem je tu Mirek Kalina a šéfkuchařem Marek </a:t>
            </a:r>
            <a:r>
              <a:rPr lang="cs-CZ" sz="1000" b="1" dirty="0" err="1"/>
              <a:t>Šterner</a:t>
            </a:r>
            <a:r>
              <a:rPr lang="cs-CZ" sz="1000" b="1" dirty="0"/>
              <a:t>.</a:t>
            </a:r>
          </a:p>
          <a:p>
            <a:pPr algn="just"/>
            <a:endParaRPr lang="cs-CZ" sz="1100" b="1" dirty="0"/>
          </a:p>
          <a:p>
            <a:pPr algn="just"/>
            <a:r>
              <a:rPr lang="cs-CZ" sz="900" dirty="0" err="1"/>
              <a:t>Arrigo</a:t>
            </a:r>
            <a:r>
              <a:rPr lang="cs-CZ" sz="900" dirty="0"/>
              <a:t> je místo, kde se moderní střetává s tradičním, zdravé s výjimečným a jídlo se tu mění v zážitek.  Znamenitě chutná, voní, krásně vypadá a je vždy bezchybně naservírované.</a:t>
            </a:r>
          </a:p>
          <a:p>
            <a:pPr algn="just"/>
            <a:r>
              <a:rPr lang="cs-CZ" sz="900" dirty="0"/>
              <a:t>V </a:t>
            </a:r>
            <a:r>
              <a:rPr lang="cs-CZ" sz="900" dirty="0" err="1"/>
              <a:t>Arrigu</a:t>
            </a:r>
            <a:r>
              <a:rPr lang="cs-CZ" sz="900" dirty="0"/>
              <a:t> nenajdete jen restauraci, ale také obchůdek se spoustou domácích výrobků, zdravých a farmářských produktů včetně denně čerstvě upečeného pečiva.</a:t>
            </a:r>
          </a:p>
          <a:p>
            <a:pPr algn="just"/>
            <a:r>
              <a:rPr lang="cs-CZ" sz="900" dirty="0"/>
              <a:t>Milovníci sladkého a kávy si tu také dopřejí výjimečný zážitek. Dezerty mají v </a:t>
            </a:r>
            <a:r>
              <a:rPr lang="cs-CZ" sz="900" dirty="0" err="1"/>
              <a:t>Arrigu</a:t>
            </a:r>
            <a:r>
              <a:rPr lang="cs-CZ" sz="900" dirty="0"/>
              <a:t> pouze vlastní domácí. Obzvláště skvostná je řemeslná zmrzlina klasických i netradičních chutí včetně veganské. </a:t>
            </a:r>
          </a:p>
        </p:txBody>
      </p:sp>
      <p:grpSp>
        <p:nvGrpSpPr>
          <p:cNvPr id="42" name="Skupina 41">
            <a:extLst>
              <a:ext uri="{FF2B5EF4-FFF2-40B4-BE49-F238E27FC236}">
                <a16:creationId xmlns:a16="http://schemas.microsoft.com/office/drawing/2014/main" xmlns="" id="{3A265B8F-2ED8-EBEC-21F3-E08188BC56D7}"/>
              </a:ext>
            </a:extLst>
          </p:cNvPr>
          <p:cNvGrpSpPr/>
          <p:nvPr/>
        </p:nvGrpSpPr>
        <p:grpSpPr>
          <a:xfrm>
            <a:off x="611560" y="2739282"/>
            <a:ext cx="5052402" cy="1395390"/>
            <a:chOff x="530015" y="2519706"/>
            <a:chExt cx="5902126" cy="1593343"/>
          </a:xfrm>
        </p:grpSpPr>
        <p:grpSp>
          <p:nvGrpSpPr>
            <p:cNvPr id="36" name="Skupina 35">
              <a:extLst>
                <a:ext uri="{FF2B5EF4-FFF2-40B4-BE49-F238E27FC236}">
                  <a16:creationId xmlns:a16="http://schemas.microsoft.com/office/drawing/2014/main" xmlns="" id="{EBF16736-A307-4EBC-06DA-3B954DC56548}"/>
                </a:ext>
              </a:extLst>
            </p:cNvPr>
            <p:cNvGrpSpPr/>
            <p:nvPr/>
          </p:nvGrpSpPr>
          <p:grpSpPr>
            <a:xfrm>
              <a:off x="530015" y="2519706"/>
              <a:ext cx="5902126" cy="268277"/>
              <a:chOff x="530015" y="2519706"/>
              <a:chExt cx="5902126" cy="268277"/>
            </a:xfrm>
          </p:grpSpPr>
          <p:sp>
            <p:nvSpPr>
              <p:cNvPr id="5" name="Zástupný symbol pro text 3">
                <a:extLst>
                  <a:ext uri="{FF2B5EF4-FFF2-40B4-BE49-F238E27FC236}">
                    <a16:creationId xmlns:a16="http://schemas.microsoft.com/office/drawing/2014/main" xmlns="" id="{D81FE8B5-B21A-7B08-CB48-D98E24340F6A}"/>
                  </a:ext>
                </a:extLst>
              </p:cNvPr>
              <p:cNvSpPr txBox="1">
                <a:spLocks/>
              </p:cNvSpPr>
              <p:nvPr/>
            </p:nvSpPr>
            <p:spPr>
              <a:xfrm>
                <a:off x="760015" y="2548883"/>
                <a:ext cx="5672126" cy="2337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Celý rok</a:t>
                </a:r>
              </a:p>
            </p:txBody>
          </p:sp>
          <p:pic>
            <p:nvPicPr>
              <p:cNvPr id="25" name="Grafický objekt 24" descr="Denní kalendář obrys">
                <a:extLst>
                  <a:ext uri="{FF2B5EF4-FFF2-40B4-BE49-F238E27FC236}">
                    <a16:creationId xmlns:a16="http://schemas.microsoft.com/office/drawing/2014/main" xmlns="" id="{C9DCD790-015C-28BA-3BD8-54A62D329A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015" y="2519706"/>
                <a:ext cx="268278" cy="268277"/>
              </a:xfrm>
              <a:prstGeom prst="rect">
                <a:avLst/>
              </a:prstGeom>
            </p:spPr>
          </p:pic>
        </p:grpSp>
        <p:grpSp>
          <p:nvGrpSpPr>
            <p:cNvPr id="40" name="Skupina 39">
              <a:extLst>
                <a:ext uri="{FF2B5EF4-FFF2-40B4-BE49-F238E27FC236}">
                  <a16:creationId xmlns:a16="http://schemas.microsoft.com/office/drawing/2014/main" xmlns="" id="{476908C9-DA7B-4FCE-7605-9679C88B02EE}"/>
                </a:ext>
              </a:extLst>
            </p:cNvPr>
            <p:cNvGrpSpPr/>
            <p:nvPr/>
          </p:nvGrpSpPr>
          <p:grpSpPr>
            <a:xfrm>
              <a:off x="530015" y="3583013"/>
              <a:ext cx="4528601" cy="273642"/>
              <a:chOff x="530015" y="3583013"/>
              <a:chExt cx="4528601" cy="273642"/>
            </a:xfrm>
          </p:grpSpPr>
          <p:pic>
            <p:nvPicPr>
              <p:cNvPr id="19" name="Grafický objekt 18" descr="Řeč obrys">
                <a:extLst>
                  <a:ext uri="{FF2B5EF4-FFF2-40B4-BE49-F238E27FC236}">
                    <a16:creationId xmlns:a16="http://schemas.microsoft.com/office/drawing/2014/main" xmlns="" id="{6808AE52-1C65-2F48-F35E-8A2D53FFBE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0015" y="3583013"/>
                <a:ext cx="268278" cy="268277"/>
              </a:xfrm>
              <a:prstGeom prst="rect">
                <a:avLst/>
              </a:prstGeom>
            </p:spPr>
          </p:pic>
          <p:sp>
            <p:nvSpPr>
              <p:cNvPr id="26" name="Zástupný symbol pro text 3">
                <a:extLst>
                  <a:ext uri="{FF2B5EF4-FFF2-40B4-BE49-F238E27FC236}">
                    <a16:creationId xmlns:a16="http://schemas.microsoft.com/office/drawing/2014/main" xmlns="" id="{11038EFE-0DB0-DC55-6FFB-ECBD23F50639}"/>
                  </a:ext>
                </a:extLst>
              </p:cNvPr>
              <p:cNvSpPr txBox="1">
                <a:spLocks/>
              </p:cNvSpPr>
              <p:nvPr/>
            </p:nvSpPr>
            <p:spPr>
              <a:xfrm>
                <a:off x="760014" y="3600249"/>
                <a:ext cx="4298602" cy="256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Čeština, Angličtina, Němčina</a:t>
                </a:r>
              </a:p>
            </p:txBody>
          </p:sp>
        </p:grpSp>
        <p:grpSp>
          <p:nvGrpSpPr>
            <p:cNvPr id="37" name="Skupina 36">
              <a:extLst>
                <a:ext uri="{FF2B5EF4-FFF2-40B4-BE49-F238E27FC236}">
                  <a16:creationId xmlns:a16="http://schemas.microsoft.com/office/drawing/2014/main" xmlns="" id="{8AC13B40-8B42-F324-13C3-8EEC527A104C}"/>
                </a:ext>
              </a:extLst>
            </p:cNvPr>
            <p:cNvGrpSpPr/>
            <p:nvPr/>
          </p:nvGrpSpPr>
          <p:grpSpPr>
            <a:xfrm>
              <a:off x="530015" y="2794064"/>
              <a:ext cx="5345731" cy="268276"/>
              <a:chOff x="530015" y="2794064"/>
              <a:chExt cx="5345731" cy="268276"/>
            </a:xfrm>
          </p:grpSpPr>
          <p:pic>
            <p:nvPicPr>
              <p:cNvPr id="23" name="Grafický objekt 22" descr="Mapa s označeným bodem obrys">
                <a:extLst>
                  <a:ext uri="{FF2B5EF4-FFF2-40B4-BE49-F238E27FC236}">
                    <a16:creationId xmlns:a16="http://schemas.microsoft.com/office/drawing/2014/main" xmlns="" id="{10B65775-F71D-7575-8894-4D3A3F9744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0015" y="2794064"/>
                <a:ext cx="268278" cy="268276"/>
              </a:xfrm>
              <a:prstGeom prst="rect">
                <a:avLst/>
              </a:prstGeom>
            </p:spPr>
          </p:pic>
          <p:sp>
            <p:nvSpPr>
              <p:cNvPr id="27" name="Zástupný symbol pro text 3">
                <a:extLst>
                  <a:ext uri="{FF2B5EF4-FFF2-40B4-BE49-F238E27FC236}">
                    <a16:creationId xmlns:a16="http://schemas.microsoft.com/office/drawing/2014/main" xmlns="" id="{17035165-6C34-691B-636B-1C30A3639497}"/>
                  </a:ext>
                </a:extLst>
              </p:cNvPr>
              <p:cNvSpPr txBox="1">
                <a:spLocks/>
              </p:cNvSpPr>
              <p:nvPr/>
            </p:nvSpPr>
            <p:spPr>
              <a:xfrm>
                <a:off x="765607" y="2828154"/>
                <a:ext cx="5110139" cy="22607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Děčín – Duchcovská ulice </a:t>
                </a:r>
              </a:p>
            </p:txBody>
          </p:sp>
        </p:grpSp>
        <p:grpSp>
          <p:nvGrpSpPr>
            <p:cNvPr id="39" name="Skupina 38">
              <a:extLst>
                <a:ext uri="{FF2B5EF4-FFF2-40B4-BE49-F238E27FC236}">
                  <a16:creationId xmlns:a16="http://schemas.microsoft.com/office/drawing/2014/main" xmlns="" id="{B6F6E51C-195D-3FD8-7C58-54AF88DCEEAC}"/>
                </a:ext>
              </a:extLst>
            </p:cNvPr>
            <p:cNvGrpSpPr/>
            <p:nvPr/>
          </p:nvGrpSpPr>
          <p:grpSpPr>
            <a:xfrm>
              <a:off x="530015" y="3327480"/>
              <a:ext cx="5529464" cy="269441"/>
              <a:chOff x="530015" y="3327480"/>
              <a:chExt cx="5529464" cy="269441"/>
            </a:xfrm>
          </p:grpSpPr>
          <p:pic>
            <p:nvPicPr>
              <p:cNvPr id="21" name="Grafický objekt 20" descr="Uživatelé obrys">
                <a:extLst>
                  <a:ext uri="{FF2B5EF4-FFF2-40B4-BE49-F238E27FC236}">
                    <a16:creationId xmlns:a16="http://schemas.microsoft.com/office/drawing/2014/main" xmlns="" id="{D6DF0FB8-B18A-22FD-1AD9-C09B8433B1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0015" y="3328643"/>
                <a:ext cx="268278" cy="268278"/>
              </a:xfrm>
              <a:prstGeom prst="rect">
                <a:avLst/>
              </a:prstGeom>
            </p:spPr>
          </p:pic>
          <p:sp>
            <p:nvSpPr>
              <p:cNvPr id="28" name="Zástupný symbol pro text 3">
                <a:extLst>
                  <a:ext uri="{FF2B5EF4-FFF2-40B4-BE49-F238E27FC236}">
                    <a16:creationId xmlns:a16="http://schemas.microsoft.com/office/drawing/2014/main" xmlns="" id="{6480A8F3-6234-2614-FEF8-01D7DC08C9F4}"/>
                  </a:ext>
                </a:extLst>
              </p:cNvPr>
              <p:cNvSpPr txBox="1">
                <a:spLocks/>
              </p:cNvSpPr>
              <p:nvPr/>
            </p:nvSpPr>
            <p:spPr>
              <a:xfrm>
                <a:off x="760015" y="3327480"/>
                <a:ext cx="5299464" cy="2501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10 – 50 osob</a:t>
                </a:r>
              </a:p>
            </p:txBody>
          </p:sp>
        </p:grpSp>
        <p:grpSp>
          <p:nvGrpSpPr>
            <p:cNvPr id="38" name="Skupina 37">
              <a:extLst>
                <a:ext uri="{FF2B5EF4-FFF2-40B4-BE49-F238E27FC236}">
                  <a16:creationId xmlns:a16="http://schemas.microsoft.com/office/drawing/2014/main" xmlns="" id="{F977008A-29AA-D46F-C817-94FF8FB4DA42}"/>
                </a:ext>
              </a:extLst>
            </p:cNvPr>
            <p:cNvGrpSpPr/>
            <p:nvPr/>
          </p:nvGrpSpPr>
          <p:grpSpPr>
            <a:xfrm>
              <a:off x="530015" y="3073693"/>
              <a:ext cx="5299464" cy="278983"/>
              <a:chOff x="530015" y="3073693"/>
              <a:chExt cx="5299464" cy="278983"/>
            </a:xfrm>
          </p:grpSpPr>
          <p:sp>
            <p:nvSpPr>
              <p:cNvPr id="29" name="Zástupný symbol pro text 3">
                <a:extLst>
                  <a:ext uri="{FF2B5EF4-FFF2-40B4-BE49-F238E27FC236}">
                    <a16:creationId xmlns:a16="http://schemas.microsoft.com/office/drawing/2014/main" xmlns="" id="{453B5D3E-F5F9-F059-18F9-8192420BADC8}"/>
                  </a:ext>
                </a:extLst>
              </p:cNvPr>
              <p:cNvSpPr txBox="1">
                <a:spLocks/>
              </p:cNvSpPr>
              <p:nvPr/>
            </p:nvSpPr>
            <p:spPr>
              <a:xfrm>
                <a:off x="760014" y="3102510"/>
                <a:ext cx="5069465" cy="25016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2 - 3 hodiny</a:t>
                </a:r>
              </a:p>
            </p:txBody>
          </p:sp>
          <p:pic>
            <p:nvPicPr>
              <p:cNvPr id="31" name="Grafický objekt 30" descr="Hodiny obrys">
                <a:extLst>
                  <a:ext uri="{FF2B5EF4-FFF2-40B4-BE49-F238E27FC236}">
                    <a16:creationId xmlns:a16="http://schemas.microsoft.com/office/drawing/2014/main" xmlns="" id="{CAE8014D-F07F-CDFF-BE20-B2AAFC76AEC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30015" y="3073693"/>
                <a:ext cx="268278" cy="268276"/>
              </a:xfrm>
              <a:prstGeom prst="rect">
                <a:avLst/>
              </a:prstGeom>
            </p:spPr>
          </p:pic>
        </p:grpSp>
        <p:grpSp>
          <p:nvGrpSpPr>
            <p:cNvPr id="41" name="Skupina 40">
              <a:extLst>
                <a:ext uri="{FF2B5EF4-FFF2-40B4-BE49-F238E27FC236}">
                  <a16:creationId xmlns:a16="http://schemas.microsoft.com/office/drawing/2014/main" xmlns="" id="{AAAB508D-C3BB-BC85-63C6-A64E03AA6ECC}"/>
                </a:ext>
              </a:extLst>
            </p:cNvPr>
            <p:cNvGrpSpPr/>
            <p:nvPr/>
          </p:nvGrpSpPr>
          <p:grpSpPr>
            <a:xfrm>
              <a:off x="530017" y="3844771"/>
              <a:ext cx="4292764" cy="268278"/>
              <a:chOff x="530017" y="3844771"/>
              <a:chExt cx="4292764" cy="268278"/>
            </a:xfrm>
          </p:grpSpPr>
          <p:sp>
            <p:nvSpPr>
              <p:cNvPr id="32" name="Zástupný symbol pro text 3">
                <a:extLst>
                  <a:ext uri="{FF2B5EF4-FFF2-40B4-BE49-F238E27FC236}">
                    <a16:creationId xmlns:a16="http://schemas.microsoft.com/office/drawing/2014/main" xmlns="" id="{89B988C6-554B-B930-5C24-4CBB6D25343D}"/>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solidFill>
                      <a:srgbClr val="003C78"/>
                    </a:solidFill>
                    <a:hlinkClick r:id="rId13">
                      <a:extLst>
                        <a:ext uri="{A12FA001-AC4F-418D-AE19-62706E023703}">
                          <ahyp:hlinkClr xmlns:ahyp="http://schemas.microsoft.com/office/drawing/2018/hyperlinkcolor" xmlns="" val="tx"/>
                        </a:ext>
                      </a:extLst>
                    </a:hlinkClick>
                  </a:rPr>
                  <a:t>www.arrigo.cz</a:t>
                </a:r>
                <a:endParaRPr lang="cs-CZ" sz="700" b="1">
                  <a:solidFill>
                    <a:srgbClr val="003C78"/>
                  </a:solidFill>
                </a:endParaRPr>
              </a:p>
            </p:txBody>
          </p:sp>
          <p:pic>
            <p:nvPicPr>
              <p:cNvPr id="34" name="Grafický objekt 33" descr="Internet obrys">
                <a:extLst>
                  <a:ext uri="{FF2B5EF4-FFF2-40B4-BE49-F238E27FC236}">
                    <a16:creationId xmlns:a16="http://schemas.microsoft.com/office/drawing/2014/main" xmlns="" id="{AB75E02C-EBAC-7137-6193-F8DA3DE690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0017" y="3844771"/>
                <a:ext cx="268277" cy="268278"/>
              </a:xfrm>
              <a:prstGeom prst="rect">
                <a:avLst/>
              </a:prstGeom>
            </p:spPr>
          </p:pic>
        </p:grpSp>
      </p:grpSp>
      <p:sp>
        <p:nvSpPr>
          <p:cNvPr id="35" name="Zástupný symbol pro text 3">
            <a:extLst>
              <a:ext uri="{FF2B5EF4-FFF2-40B4-BE49-F238E27FC236}">
                <a16:creationId xmlns:a16="http://schemas.microsoft.com/office/drawing/2014/main" xmlns=""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latin typeface="Arial"/>
                <a:cs typeface="Arial"/>
              </a:rPr>
              <a:t>Více </a:t>
            </a:r>
            <a:r>
              <a:rPr lang="cs-CZ" sz="1500" b="1" err="1">
                <a:latin typeface="Arial"/>
                <a:cs typeface="Arial"/>
              </a:rPr>
              <a:t>info</a:t>
            </a:r>
            <a:r>
              <a:rPr lang="cs-CZ" sz="1500" b="1">
                <a:latin typeface="Arial"/>
                <a:cs typeface="Arial"/>
              </a:rPr>
              <a:t>: </a:t>
            </a:r>
            <a:r>
              <a:rPr lang="cs-CZ" sz="1500" b="1">
                <a:solidFill>
                  <a:srgbClr val="003C78"/>
                </a:solidFill>
                <a:latin typeface="Arial"/>
                <a:cs typeface="Arial"/>
                <a:hlinkClick r:id="rId16">
                  <a:extLst>
                    <a:ext uri="{A12FA001-AC4F-418D-AE19-62706E023703}">
                      <ahyp:hlinkClr xmlns:ahyp="http://schemas.microsoft.com/office/drawing/2018/hyperlinkcolor" xmlns="" val="tx"/>
                    </a:ext>
                  </a:extLst>
                </a:hlinkClick>
              </a:rPr>
              <a:t>Ústí Region Convention Bureau</a:t>
            </a:r>
          </a:p>
          <a:p>
            <a:endParaRPr lang="cs-CZ"/>
          </a:p>
        </p:txBody>
      </p:sp>
      <p:pic>
        <p:nvPicPr>
          <p:cNvPr id="3" name="Zástupný symbol obrázku 6">
            <a:extLst>
              <a:ext uri="{FF2B5EF4-FFF2-40B4-BE49-F238E27FC236}">
                <a16:creationId xmlns:a16="http://schemas.microsoft.com/office/drawing/2014/main" xmlns="" id="{2A294789-970C-BA9B-90D8-2AFE086C6EE1}"/>
              </a:ext>
            </a:extLst>
          </p:cNvPr>
          <p:cNvPicPr>
            <a:picLocks noChangeAspect="1"/>
          </p:cNvPicPr>
          <p:nvPr/>
        </p:nvPicPr>
        <p:blipFill>
          <a:blip r:embed="rId17" cstate="print">
            <a:extLst>
              <a:ext uri="{28A0092B-C50C-407E-A947-70E740481C1C}">
                <a14:useLocalDpi xmlns:a14="http://schemas.microsoft.com/office/drawing/2010/main" val="0"/>
              </a:ext>
            </a:extLst>
          </a:blip>
          <a:srcRect l="9086" r="9086"/>
          <a:stretch/>
        </p:blipFill>
        <p:spPr>
          <a:xfrm>
            <a:off x="6437312" y="2499742"/>
            <a:ext cx="2231069" cy="1874480"/>
          </a:xfrm>
          <a:prstGeom prst="rect">
            <a:avLst/>
          </a:prstGeom>
        </p:spPr>
      </p:pic>
    </p:spTree>
    <p:extLst>
      <p:ext uri="{BB962C8B-B14F-4D97-AF65-F5344CB8AC3E}">
        <p14:creationId xmlns:p14="http://schemas.microsoft.com/office/powerpoint/2010/main" val="344797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2773" y="267494"/>
            <a:ext cx="5909427" cy="425054"/>
          </a:xfrm>
        </p:spPr>
        <p:txBody>
          <a:bodyPr>
            <a:normAutofit/>
          </a:bodyPr>
          <a:lstStyle/>
          <a:p>
            <a:r>
              <a:rPr lang="cs-CZ" sz="2000" dirty="0"/>
              <a:t>Pivní menu v Chrámu Chmele a Piva</a:t>
            </a:r>
          </a:p>
        </p:txBody>
      </p:sp>
      <p:sp>
        <p:nvSpPr>
          <p:cNvPr id="4" name="Zástupný symbol pro text 3"/>
          <p:cNvSpPr>
            <a:spLocks noGrp="1"/>
          </p:cNvSpPr>
          <p:nvPr>
            <p:ph type="body" sz="half" idx="2"/>
          </p:nvPr>
        </p:nvSpPr>
        <p:spPr>
          <a:xfrm>
            <a:off x="462772" y="771550"/>
            <a:ext cx="5765412" cy="1940244"/>
          </a:xfrm>
        </p:spPr>
        <p:txBody>
          <a:bodyPr>
            <a:normAutofit lnSpcReduction="10000"/>
          </a:bodyPr>
          <a:lstStyle/>
          <a:p>
            <a:r>
              <a:rPr lang="cs-CZ" sz="1000" b="1" dirty="0"/>
              <a:t>Žatec patří mezi nejznámější česká města spojená s pivem a chmelem. Má tisíciletou historii a posledních 700 let spojenou s pěstováním výběrového chmele. Bez chmele by pivo nemělo chuť a s tradičními pivními chuťovkami tvoří nerozlučnou dvojici. Zažijte prohlídku Chrámu Chmele a Piva, ochutnejte výtečné pivo a zejména pak tradiční „Pivní menu“ v restauraci U Orloje</a:t>
            </a:r>
            <a:r>
              <a:rPr lang="cs-CZ" sz="1000" b="1" dirty="0" smtClean="0"/>
              <a:t>.</a:t>
            </a:r>
          </a:p>
          <a:p>
            <a:endParaRPr lang="cs-CZ" sz="1100" b="1" dirty="0"/>
          </a:p>
          <a:p>
            <a:r>
              <a:rPr lang="cs-CZ" sz="900" dirty="0"/>
              <a:t>Pivní menu o 5 </a:t>
            </a:r>
            <a:r>
              <a:rPr lang="cs-CZ" sz="900" dirty="0" smtClean="0"/>
              <a:t>chodech </a:t>
            </a:r>
            <a:r>
              <a:rPr lang="cs-CZ" sz="900" dirty="0"/>
              <a:t>vám tu naservírují s krásně vychlazeným pivem. A co na vás čeká? Typická česká uzenina – salám Gothaj s červenou cibulkou a ostrou zálivkou, cibulové kroužky „Samec“ obalované v pivním těstíčku, bramborové lupínky s pivní majonézou, Hot dog s pivní klobáskou nebo čerstvý kmínový chléb s trhanou krkovicí marinovanou v místním pivu. </a:t>
            </a:r>
            <a:endParaRPr lang="cs-CZ" sz="900" dirty="0" smtClean="0"/>
          </a:p>
          <a:p>
            <a:endParaRPr lang="cs-CZ" sz="900" dirty="0"/>
          </a:p>
          <a:p>
            <a:r>
              <a:rPr lang="cs-CZ" sz="900" dirty="0"/>
              <a:t>Posedět můžete v prezidentském salónku, v samotné pivnici nebo ve venkovní zahradě. Staňte se na chvíli pravým Čechem.</a:t>
            </a:r>
          </a:p>
        </p:txBody>
      </p:sp>
      <p:grpSp>
        <p:nvGrpSpPr>
          <p:cNvPr id="42" name="Skupina 41">
            <a:extLst>
              <a:ext uri="{FF2B5EF4-FFF2-40B4-BE49-F238E27FC236}">
                <a16:creationId xmlns:a16="http://schemas.microsoft.com/office/drawing/2014/main" xmlns="" id="{3A265B8F-2ED8-EBEC-21F3-E08188BC56D7}"/>
              </a:ext>
            </a:extLst>
          </p:cNvPr>
          <p:cNvGrpSpPr/>
          <p:nvPr/>
        </p:nvGrpSpPr>
        <p:grpSpPr>
          <a:xfrm>
            <a:off x="611560" y="2739282"/>
            <a:ext cx="5052402" cy="1395390"/>
            <a:chOff x="530015" y="2519706"/>
            <a:chExt cx="5902126" cy="1593343"/>
          </a:xfrm>
        </p:grpSpPr>
        <p:grpSp>
          <p:nvGrpSpPr>
            <p:cNvPr id="36" name="Skupina 35">
              <a:extLst>
                <a:ext uri="{FF2B5EF4-FFF2-40B4-BE49-F238E27FC236}">
                  <a16:creationId xmlns:a16="http://schemas.microsoft.com/office/drawing/2014/main" xmlns="" id="{EBF16736-A307-4EBC-06DA-3B954DC56548}"/>
                </a:ext>
              </a:extLst>
            </p:cNvPr>
            <p:cNvGrpSpPr/>
            <p:nvPr/>
          </p:nvGrpSpPr>
          <p:grpSpPr>
            <a:xfrm>
              <a:off x="530015" y="2519706"/>
              <a:ext cx="5902126" cy="268277"/>
              <a:chOff x="530015" y="2519706"/>
              <a:chExt cx="5902126" cy="268277"/>
            </a:xfrm>
          </p:grpSpPr>
          <p:sp>
            <p:nvSpPr>
              <p:cNvPr id="5" name="Zástupný symbol pro text 3">
                <a:extLst>
                  <a:ext uri="{FF2B5EF4-FFF2-40B4-BE49-F238E27FC236}">
                    <a16:creationId xmlns:a16="http://schemas.microsoft.com/office/drawing/2014/main" xmlns="" id="{D81FE8B5-B21A-7B08-CB48-D98E24340F6A}"/>
                  </a:ext>
                </a:extLst>
              </p:cNvPr>
              <p:cNvSpPr txBox="1">
                <a:spLocks/>
              </p:cNvSpPr>
              <p:nvPr/>
            </p:nvSpPr>
            <p:spPr>
              <a:xfrm>
                <a:off x="760015" y="2548883"/>
                <a:ext cx="5672126" cy="2337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dirty="0"/>
                  <a:t>Celý rok</a:t>
                </a:r>
              </a:p>
            </p:txBody>
          </p:sp>
          <p:pic>
            <p:nvPicPr>
              <p:cNvPr id="25" name="Grafický objekt 24" descr="Denní kalendář obrys">
                <a:extLst>
                  <a:ext uri="{FF2B5EF4-FFF2-40B4-BE49-F238E27FC236}">
                    <a16:creationId xmlns:a16="http://schemas.microsoft.com/office/drawing/2014/main" xmlns="" id="{C9DCD790-015C-28BA-3BD8-54A62D329A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015" y="2519706"/>
                <a:ext cx="268278" cy="268277"/>
              </a:xfrm>
              <a:prstGeom prst="rect">
                <a:avLst/>
              </a:prstGeom>
            </p:spPr>
          </p:pic>
        </p:grpSp>
        <p:grpSp>
          <p:nvGrpSpPr>
            <p:cNvPr id="40" name="Skupina 39">
              <a:extLst>
                <a:ext uri="{FF2B5EF4-FFF2-40B4-BE49-F238E27FC236}">
                  <a16:creationId xmlns:a16="http://schemas.microsoft.com/office/drawing/2014/main" xmlns="" id="{476908C9-DA7B-4FCE-7605-9679C88B02EE}"/>
                </a:ext>
              </a:extLst>
            </p:cNvPr>
            <p:cNvGrpSpPr/>
            <p:nvPr/>
          </p:nvGrpSpPr>
          <p:grpSpPr>
            <a:xfrm>
              <a:off x="530015" y="3583013"/>
              <a:ext cx="4528601" cy="273642"/>
              <a:chOff x="530015" y="3583013"/>
              <a:chExt cx="4528601" cy="273642"/>
            </a:xfrm>
          </p:grpSpPr>
          <p:pic>
            <p:nvPicPr>
              <p:cNvPr id="19" name="Grafický objekt 18" descr="Řeč obrys">
                <a:extLst>
                  <a:ext uri="{FF2B5EF4-FFF2-40B4-BE49-F238E27FC236}">
                    <a16:creationId xmlns:a16="http://schemas.microsoft.com/office/drawing/2014/main" xmlns="" id="{6808AE52-1C65-2F48-F35E-8A2D53FFBE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0015" y="3583013"/>
                <a:ext cx="268278" cy="268277"/>
              </a:xfrm>
              <a:prstGeom prst="rect">
                <a:avLst/>
              </a:prstGeom>
            </p:spPr>
          </p:pic>
          <p:sp>
            <p:nvSpPr>
              <p:cNvPr id="26" name="Zástupný symbol pro text 3">
                <a:extLst>
                  <a:ext uri="{FF2B5EF4-FFF2-40B4-BE49-F238E27FC236}">
                    <a16:creationId xmlns:a16="http://schemas.microsoft.com/office/drawing/2014/main" xmlns="" id="{11038EFE-0DB0-DC55-6FFB-ECBD23F50639}"/>
                  </a:ext>
                </a:extLst>
              </p:cNvPr>
              <p:cNvSpPr txBox="1">
                <a:spLocks/>
              </p:cNvSpPr>
              <p:nvPr/>
            </p:nvSpPr>
            <p:spPr>
              <a:xfrm>
                <a:off x="760014" y="3600249"/>
                <a:ext cx="4298602" cy="256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Čeština, Angličtina, Němčina</a:t>
                </a:r>
              </a:p>
            </p:txBody>
          </p:sp>
        </p:grpSp>
        <p:grpSp>
          <p:nvGrpSpPr>
            <p:cNvPr id="37" name="Skupina 36">
              <a:extLst>
                <a:ext uri="{FF2B5EF4-FFF2-40B4-BE49-F238E27FC236}">
                  <a16:creationId xmlns:a16="http://schemas.microsoft.com/office/drawing/2014/main" xmlns="" id="{8AC13B40-8B42-F324-13C3-8EEC527A104C}"/>
                </a:ext>
              </a:extLst>
            </p:cNvPr>
            <p:cNvGrpSpPr/>
            <p:nvPr/>
          </p:nvGrpSpPr>
          <p:grpSpPr>
            <a:xfrm>
              <a:off x="530015" y="2794064"/>
              <a:ext cx="5345731" cy="268276"/>
              <a:chOff x="530015" y="2794064"/>
              <a:chExt cx="5345731" cy="268276"/>
            </a:xfrm>
          </p:grpSpPr>
          <p:pic>
            <p:nvPicPr>
              <p:cNvPr id="23" name="Grafický objekt 22" descr="Mapa s označeným bodem obrys">
                <a:extLst>
                  <a:ext uri="{FF2B5EF4-FFF2-40B4-BE49-F238E27FC236}">
                    <a16:creationId xmlns:a16="http://schemas.microsoft.com/office/drawing/2014/main" xmlns="" id="{10B65775-F71D-7575-8894-4D3A3F9744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0015" y="2794064"/>
                <a:ext cx="268278" cy="268276"/>
              </a:xfrm>
              <a:prstGeom prst="rect">
                <a:avLst/>
              </a:prstGeom>
            </p:spPr>
          </p:pic>
          <p:sp>
            <p:nvSpPr>
              <p:cNvPr id="27" name="Zástupný symbol pro text 3">
                <a:extLst>
                  <a:ext uri="{FF2B5EF4-FFF2-40B4-BE49-F238E27FC236}">
                    <a16:creationId xmlns:a16="http://schemas.microsoft.com/office/drawing/2014/main" xmlns="" id="{17035165-6C34-691B-636B-1C30A3639497}"/>
                  </a:ext>
                </a:extLst>
              </p:cNvPr>
              <p:cNvSpPr txBox="1">
                <a:spLocks/>
              </p:cNvSpPr>
              <p:nvPr/>
            </p:nvSpPr>
            <p:spPr>
              <a:xfrm>
                <a:off x="765607" y="2828154"/>
                <a:ext cx="5110139" cy="22607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dirty="0"/>
                  <a:t>Žatec – Chrám Chmele a Piva a restaurace U Orloje. </a:t>
                </a:r>
              </a:p>
            </p:txBody>
          </p:sp>
        </p:grpSp>
        <p:grpSp>
          <p:nvGrpSpPr>
            <p:cNvPr id="39" name="Skupina 38">
              <a:extLst>
                <a:ext uri="{FF2B5EF4-FFF2-40B4-BE49-F238E27FC236}">
                  <a16:creationId xmlns:a16="http://schemas.microsoft.com/office/drawing/2014/main" xmlns="" id="{B6F6E51C-195D-3FD8-7C58-54AF88DCEEAC}"/>
                </a:ext>
              </a:extLst>
            </p:cNvPr>
            <p:cNvGrpSpPr/>
            <p:nvPr/>
          </p:nvGrpSpPr>
          <p:grpSpPr>
            <a:xfrm>
              <a:off x="530015" y="3327480"/>
              <a:ext cx="5529464" cy="269441"/>
              <a:chOff x="530015" y="3327480"/>
              <a:chExt cx="5529464" cy="269441"/>
            </a:xfrm>
          </p:grpSpPr>
          <p:pic>
            <p:nvPicPr>
              <p:cNvPr id="21" name="Grafický objekt 20" descr="Uživatelé obrys">
                <a:extLst>
                  <a:ext uri="{FF2B5EF4-FFF2-40B4-BE49-F238E27FC236}">
                    <a16:creationId xmlns:a16="http://schemas.microsoft.com/office/drawing/2014/main" xmlns="" id="{D6DF0FB8-B18A-22FD-1AD9-C09B8433B1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0015" y="3328643"/>
                <a:ext cx="268278" cy="268278"/>
              </a:xfrm>
              <a:prstGeom prst="rect">
                <a:avLst/>
              </a:prstGeom>
            </p:spPr>
          </p:pic>
          <p:sp>
            <p:nvSpPr>
              <p:cNvPr id="28" name="Zástupný symbol pro text 3">
                <a:extLst>
                  <a:ext uri="{FF2B5EF4-FFF2-40B4-BE49-F238E27FC236}">
                    <a16:creationId xmlns:a16="http://schemas.microsoft.com/office/drawing/2014/main" xmlns="" id="{6480A8F3-6234-2614-FEF8-01D7DC08C9F4}"/>
                  </a:ext>
                </a:extLst>
              </p:cNvPr>
              <p:cNvSpPr txBox="1">
                <a:spLocks/>
              </p:cNvSpPr>
              <p:nvPr/>
            </p:nvSpPr>
            <p:spPr>
              <a:xfrm>
                <a:off x="760015" y="3327480"/>
                <a:ext cx="5299464" cy="2501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a:t>10 – 50 osob</a:t>
                </a:r>
              </a:p>
            </p:txBody>
          </p:sp>
        </p:grpSp>
        <p:grpSp>
          <p:nvGrpSpPr>
            <p:cNvPr id="38" name="Skupina 37">
              <a:extLst>
                <a:ext uri="{FF2B5EF4-FFF2-40B4-BE49-F238E27FC236}">
                  <a16:creationId xmlns:a16="http://schemas.microsoft.com/office/drawing/2014/main" xmlns="" id="{F977008A-29AA-D46F-C817-94FF8FB4DA42}"/>
                </a:ext>
              </a:extLst>
            </p:cNvPr>
            <p:cNvGrpSpPr/>
            <p:nvPr/>
          </p:nvGrpSpPr>
          <p:grpSpPr>
            <a:xfrm>
              <a:off x="530015" y="3073693"/>
              <a:ext cx="5299464" cy="278983"/>
              <a:chOff x="530015" y="3073693"/>
              <a:chExt cx="5299464" cy="278983"/>
            </a:xfrm>
          </p:grpSpPr>
          <p:sp>
            <p:nvSpPr>
              <p:cNvPr id="29" name="Zástupný symbol pro text 3">
                <a:extLst>
                  <a:ext uri="{FF2B5EF4-FFF2-40B4-BE49-F238E27FC236}">
                    <a16:creationId xmlns:a16="http://schemas.microsoft.com/office/drawing/2014/main" xmlns="" id="{453B5D3E-F5F9-F059-18F9-8192420BADC8}"/>
                  </a:ext>
                </a:extLst>
              </p:cNvPr>
              <p:cNvSpPr txBox="1">
                <a:spLocks/>
              </p:cNvSpPr>
              <p:nvPr/>
            </p:nvSpPr>
            <p:spPr>
              <a:xfrm>
                <a:off x="760014" y="3102510"/>
                <a:ext cx="5069465" cy="25016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dirty="0"/>
                  <a:t>2 - 3 hodiny</a:t>
                </a:r>
              </a:p>
            </p:txBody>
          </p:sp>
          <p:pic>
            <p:nvPicPr>
              <p:cNvPr id="31" name="Grafický objekt 30" descr="Hodiny obrys">
                <a:extLst>
                  <a:ext uri="{FF2B5EF4-FFF2-40B4-BE49-F238E27FC236}">
                    <a16:creationId xmlns:a16="http://schemas.microsoft.com/office/drawing/2014/main" xmlns="" id="{CAE8014D-F07F-CDFF-BE20-B2AAFC76AEC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30015" y="3073693"/>
                <a:ext cx="268278" cy="268276"/>
              </a:xfrm>
              <a:prstGeom prst="rect">
                <a:avLst/>
              </a:prstGeom>
            </p:spPr>
          </p:pic>
        </p:grpSp>
        <p:grpSp>
          <p:nvGrpSpPr>
            <p:cNvPr id="41" name="Skupina 40">
              <a:extLst>
                <a:ext uri="{FF2B5EF4-FFF2-40B4-BE49-F238E27FC236}">
                  <a16:creationId xmlns:a16="http://schemas.microsoft.com/office/drawing/2014/main" xmlns="" id="{AAAB508D-C3BB-BC85-63C6-A64E03AA6ECC}"/>
                </a:ext>
              </a:extLst>
            </p:cNvPr>
            <p:cNvGrpSpPr/>
            <p:nvPr/>
          </p:nvGrpSpPr>
          <p:grpSpPr>
            <a:xfrm>
              <a:off x="530017" y="3844771"/>
              <a:ext cx="4292764" cy="268278"/>
              <a:chOff x="530017" y="3844771"/>
              <a:chExt cx="4292764" cy="268278"/>
            </a:xfrm>
          </p:grpSpPr>
          <p:sp>
            <p:nvSpPr>
              <p:cNvPr id="32" name="Zástupný symbol pro text 3">
                <a:extLst>
                  <a:ext uri="{FF2B5EF4-FFF2-40B4-BE49-F238E27FC236}">
                    <a16:creationId xmlns:a16="http://schemas.microsoft.com/office/drawing/2014/main" xmlns="" id="{89B988C6-554B-B930-5C24-4CBB6D25343D}"/>
                  </a:ext>
                </a:extLst>
              </p:cNvPr>
              <p:cNvSpPr txBox="1">
                <a:spLocks/>
              </p:cNvSpPr>
              <p:nvPr/>
            </p:nvSpPr>
            <p:spPr>
              <a:xfrm>
                <a:off x="767166" y="3847597"/>
                <a:ext cx="4055615" cy="2424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700" b="1" dirty="0" smtClean="0">
                    <a:solidFill>
                      <a:srgbClr val="003C78"/>
                    </a:solidFill>
                    <a:hlinkClick r:id="rId13" action="ppaction://hlinkfile"/>
                  </a:rPr>
                  <a:t>www.chchp.cz</a:t>
                </a:r>
                <a:endParaRPr lang="cs-CZ" sz="700" b="1" dirty="0">
                  <a:solidFill>
                    <a:srgbClr val="003C78"/>
                  </a:solidFill>
                </a:endParaRPr>
              </a:p>
            </p:txBody>
          </p:sp>
          <p:pic>
            <p:nvPicPr>
              <p:cNvPr id="34" name="Grafický objekt 33" descr="Internet obrys">
                <a:extLst>
                  <a:ext uri="{FF2B5EF4-FFF2-40B4-BE49-F238E27FC236}">
                    <a16:creationId xmlns:a16="http://schemas.microsoft.com/office/drawing/2014/main" xmlns="" id="{AB75E02C-EBAC-7137-6193-F8DA3DE690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0017" y="3844771"/>
                <a:ext cx="268277" cy="268278"/>
              </a:xfrm>
              <a:prstGeom prst="rect">
                <a:avLst/>
              </a:prstGeom>
            </p:spPr>
          </p:pic>
        </p:grpSp>
      </p:grpSp>
      <p:sp>
        <p:nvSpPr>
          <p:cNvPr id="35" name="Zástupný symbol pro text 3">
            <a:extLst>
              <a:ext uri="{FF2B5EF4-FFF2-40B4-BE49-F238E27FC236}">
                <a16:creationId xmlns:a16="http://schemas.microsoft.com/office/drawing/2014/main" xmlns="" id="{27A3C13D-7D62-9D4F-DEE2-B87F34D9120E}"/>
              </a:ext>
            </a:extLst>
          </p:cNvPr>
          <p:cNvSpPr txBox="1">
            <a:spLocks/>
          </p:cNvSpPr>
          <p:nvPr/>
        </p:nvSpPr>
        <p:spPr>
          <a:xfrm>
            <a:off x="431902" y="4184284"/>
            <a:ext cx="3260842" cy="19646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1400" b="0" kern="1200">
                <a:solidFill>
                  <a:srgbClr val="4D4D4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rgbClr val="4D4D4D"/>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cs-CZ" sz="1500" b="1">
                <a:latin typeface="Arial"/>
                <a:cs typeface="Arial"/>
              </a:rPr>
              <a:t>Více </a:t>
            </a:r>
            <a:r>
              <a:rPr lang="cs-CZ" sz="1500" b="1" err="1">
                <a:latin typeface="Arial"/>
                <a:cs typeface="Arial"/>
              </a:rPr>
              <a:t>info</a:t>
            </a:r>
            <a:r>
              <a:rPr lang="cs-CZ" sz="1500" b="1">
                <a:latin typeface="Arial"/>
                <a:cs typeface="Arial"/>
              </a:rPr>
              <a:t>: </a:t>
            </a:r>
            <a:r>
              <a:rPr lang="cs-CZ" sz="1500" b="1">
                <a:solidFill>
                  <a:srgbClr val="003C78"/>
                </a:solidFill>
                <a:latin typeface="Arial"/>
                <a:cs typeface="Arial"/>
                <a:hlinkClick r:id="rId16">
                  <a:extLst>
                    <a:ext uri="{A12FA001-AC4F-418D-AE19-62706E023703}">
                      <ahyp:hlinkClr xmlns:ahyp="http://schemas.microsoft.com/office/drawing/2018/hyperlinkcolor" xmlns="" val="tx"/>
                    </a:ext>
                  </a:extLst>
                </a:hlinkClick>
              </a:rPr>
              <a:t>Ústí Region Convention Bureau</a:t>
            </a:r>
          </a:p>
          <a:p>
            <a:endParaRPr lang="cs-CZ"/>
          </a:p>
        </p:txBody>
      </p:sp>
      <p:pic>
        <p:nvPicPr>
          <p:cNvPr id="8" name="Obrázek 7"/>
          <p:cNvPicPr>
            <a:picLocks noChangeAspect="1"/>
          </p:cNvPicPr>
          <p:nvPr/>
        </p:nvPicPr>
        <p:blipFill rotWithShape="1">
          <a:blip r:embed="rId17" cstate="print">
            <a:extLst>
              <a:ext uri="{28A0092B-C50C-407E-A947-70E740481C1C}">
                <a14:useLocalDpi xmlns:a14="http://schemas.microsoft.com/office/drawing/2010/main" val="0"/>
              </a:ext>
            </a:extLst>
          </a:blip>
          <a:srcRect l="23094" r="15179"/>
          <a:stretch/>
        </p:blipFill>
        <p:spPr>
          <a:xfrm>
            <a:off x="6369442" y="554918"/>
            <a:ext cx="2298595" cy="1760685"/>
          </a:xfrm>
          <a:prstGeom prst="rect">
            <a:avLst/>
          </a:prstGeom>
        </p:spPr>
      </p:pic>
      <p:pic>
        <p:nvPicPr>
          <p:cNvPr id="11" name="Obrázek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69442" y="2434478"/>
            <a:ext cx="2298595" cy="1749806"/>
          </a:xfrm>
          <a:prstGeom prst="rect">
            <a:avLst/>
          </a:prstGeom>
        </p:spPr>
      </p:pic>
    </p:spTree>
    <p:extLst>
      <p:ext uri="{BB962C8B-B14F-4D97-AF65-F5344CB8AC3E}">
        <p14:creationId xmlns:p14="http://schemas.microsoft.com/office/powerpoint/2010/main" val="1151517029"/>
      </p:ext>
    </p:extLst>
  </p:cSld>
  <p:clrMapOvr>
    <a:masterClrMapping/>
  </p:clrMapOvr>
</p:sld>
</file>

<file path=ppt/theme/theme1.xml><?xml version="1.0" encoding="utf-8"?>
<a:theme xmlns:a="http://schemas.openxmlformats.org/drawingml/2006/main" name="rozpracovano_NEW_CZT_ppt_template_16ku9_landofstories_19.6.">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90AB9A92F44149898CFEA4A4356CBF" ma:contentTypeVersion="11" ma:contentTypeDescription="Vytvoří nový dokument" ma:contentTypeScope="" ma:versionID="f59e36b5c6aef3f6af9e400124ab52c1">
  <xsd:schema xmlns:xsd="http://www.w3.org/2001/XMLSchema" xmlns:xs="http://www.w3.org/2001/XMLSchema" xmlns:p="http://schemas.microsoft.com/office/2006/metadata/properties" xmlns:ns2="2e7520ec-b2c2-4272-9b5a-8d3155fe98c2" xmlns:ns3="41e8547d-b765-4052-a0f0-baf955a023ec" targetNamespace="http://schemas.microsoft.com/office/2006/metadata/properties" ma:root="true" ma:fieldsID="48d27e32f69a4255df8e16f484fd7eb0" ns2:_="" ns3:_="">
    <xsd:import namespace="2e7520ec-b2c2-4272-9b5a-8d3155fe98c2"/>
    <xsd:import namespace="41e8547d-b765-4052-a0f0-baf955a023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520ec-b2c2-4272-9b5a-8d3155fe9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e8547d-b765-4052-a0f0-baf955a023ec" elementFormDefault="qualified">
    <xsd:import namespace="http://schemas.microsoft.com/office/2006/documentManagement/types"/>
    <xsd:import namespace="http://schemas.microsoft.com/office/infopath/2007/PartnerControls"/>
    <xsd:element name="SharedWithUsers" ma:index="1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215B9-BBF1-4BD2-B0BC-45170BD2CD76}">
  <ds:schemaRefs>
    <ds:schemaRef ds:uri="2e7520ec-b2c2-4272-9b5a-8d3155fe98c2"/>
    <ds:schemaRef ds:uri="41e8547d-b765-4052-a0f0-baf955a023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78E42D-3EC5-421C-B6C7-9665F00ED5A7}">
  <ds:schemaRefs>
    <ds:schemaRef ds:uri="http://purl.org/dc/terms/"/>
    <ds:schemaRef ds:uri="http://schemas.microsoft.com/office/2006/metadata/properties"/>
    <ds:schemaRef ds:uri="http://schemas.microsoft.com/office/2006/documentManagement/types"/>
    <ds:schemaRef ds:uri="2e7520ec-b2c2-4272-9b5a-8d3155fe98c2"/>
    <ds:schemaRef ds:uri="http://purl.org/dc/elements/1.1/"/>
    <ds:schemaRef ds:uri="http://schemas.microsoft.com/office/infopath/2007/PartnerControls"/>
    <ds:schemaRef ds:uri="http://schemas.openxmlformats.org/package/2006/metadata/core-properties"/>
    <ds:schemaRef ds:uri="41e8547d-b765-4052-a0f0-baf955a023ec"/>
    <ds:schemaRef ds:uri="http://www.w3.org/XML/1998/namespace"/>
    <ds:schemaRef ds:uri="http://purl.org/dc/dcmitype/"/>
  </ds:schemaRefs>
</ds:datastoreItem>
</file>

<file path=customXml/itemProps3.xml><?xml version="1.0" encoding="utf-8"?>
<ds:datastoreItem xmlns:ds="http://schemas.openxmlformats.org/officeDocument/2006/customXml" ds:itemID="{CBD20B2B-5067-4D52-A519-DA7482A9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Gastro_leden</Template>
  <TotalTime>670</TotalTime>
  <Words>394</Words>
  <Application>Microsoft Office PowerPoint</Application>
  <PresentationFormat>Předvádění na obrazovce (16:9)</PresentationFormat>
  <Paragraphs>81</Paragraphs>
  <Slides>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8</vt:i4>
      </vt:variant>
    </vt:vector>
  </HeadingPairs>
  <TitlesOfParts>
    <vt:vector size="11" baseType="lpstr">
      <vt:lpstr>Arial</vt:lpstr>
      <vt:lpstr>Calibri</vt:lpstr>
      <vt:lpstr>rozpracovano_NEW_CZT_ppt_template_16ku9_landofstories_19.6.</vt:lpstr>
      <vt:lpstr>Inspirativní měsíčník CCB</vt:lpstr>
      <vt:lpstr>Ústecký kraj</vt:lpstr>
      <vt:lpstr>Výprava za vinaři do Brány Čech</vt:lpstr>
      <vt:lpstr>Ochutnávka Českého středohoří všemi smysly na usedlosti Dvůr Perlová voda</vt:lpstr>
      <vt:lpstr>Den v prvorepublikovém stylu v pivovaru Monopol</vt:lpstr>
      <vt:lpstr>Na Kávu s párou </vt:lpstr>
      <vt:lpstr>Arrigo - zážitková gastronomie na břehu Labe</vt:lpstr>
      <vt:lpstr>Pivní menu v Chrámu Chmele a Piva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Regionální gastro aktivity</dc:title>
  <dc:creator>Papoušková Monika</dc:creator>
  <cp:lastModifiedBy>Kubíčková Radana</cp:lastModifiedBy>
  <cp:revision>10</cp:revision>
  <dcterms:created xsi:type="dcterms:W3CDTF">2023-01-11T08:50:04Z</dcterms:created>
  <dcterms:modified xsi:type="dcterms:W3CDTF">2023-02-02T07:45:52Z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0x0101005090AB9A92F44149898CFEA4A4356CBF</vt:lpwstr>
  </property>
</Properties>
</file>